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04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51.xml" ContentType="application/vnd.openxmlformats-officedocument.presentationml.tags+xml"/>
  <Override PartName="/ppt/tags/tag50.xml" ContentType="application/vnd.openxmlformats-officedocument.presentationml.tags+xml"/>
  <Override PartName="/ppt/tags/tag167.xml" ContentType="application/vnd.openxmlformats-officedocument.presentationml.tags+xml"/>
  <Override PartName="/ppt/tags/tag136.xml" ContentType="application/vnd.openxmlformats-officedocument.presentationml.tags+xml"/>
  <Override PartName="/ppt/tags/tag134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68"/>
  </p:notesMasterIdLst>
  <p:handoutMasterIdLst>
    <p:handoutMasterId r:id="rId69"/>
  </p:handoutMasterIdLst>
  <p:sldIdLst>
    <p:sldId id="3013" r:id="rId2"/>
    <p:sldId id="2513" r:id="rId3"/>
    <p:sldId id="2607" r:id="rId4"/>
    <p:sldId id="2608" r:id="rId5"/>
    <p:sldId id="2587" r:id="rId6"/>
    <p:sldId id="1729" r:id="rId7"/>
    <p:sldId id="1709" r:id="rId8"/>
    <p:sldId id="1710" r:id="rId9"/>
    <p:sldId id="2744" r:id="rId10"/>
    <p:sldId id="2211" r:id="rId11"/>
    <p:sldId id="3014" r:id="rId12"/>
    <p:sldId id="1863" r:id="rId13"/>
    <p:sldId id="1833" r:id="rId14"/>
    <p:sldId id="1835" r:id="rId15"/>
    <p:sldId id="2752" r:id="rId16"/>
    <p:sldId id="2754" r:id="rId17"/>
    <p:sldId id="1750" r:id="rId18"/>
    <p:sldId id="1838" r:id="rId19"/>
    <p:sldId id="2215" r:id="rId20"/>
    <p:sldId id="2762" r:id="rId21"/>
    <p:sldId id="2732" r:id="rId22"/>
    <p:sldId id="2717" r:id="rId23"/>
    <p:sldId id="2633" r:id="rId24"/>
    <p:sldId id="2719" r:id="rId25"/>
    <p:sldId id="2813" r:id="rId26"/>
    <p:sldId id="2830" r:id="rId27"/>
    <p:sldId id="2820" r:id="rId28"/>
    <p:sldId id="2558" r:id="rId29"/>
    <p:sldId id="2407" r:id="rId30"/>
    <p:sldId id="1929" r:id="rId31"/>
    <p:sldId id="1930" r:id="rId32"/>
    <p:sldId id="2755" r:id="rId33"/>
    <p:sldId id="2758" r:id="rId34"/>
    <p:sldId id="2837" r:id="rId35"/>
    <p:sldId id="2767" r:id="rId36"/>
    <p:sldId id="2771" r:id="rId37"/>
    <p:sldId id="2845" r:id="rId38"/>
    <p:sldId id="2861" r:id="rId39"/>
    <p:sldId id="2859" r:id="rId40"/>
    <p:sldId id="2879" r:id="rId41"/>
    <p:sldId id="2870" r:id="rId42"/>
    <p:sldId id="2866" r:id="rId43"/>
    <p:sldId id="2055" r:id="rId44"/>
    <p:sldId id="2941" r:id="rId45"/>
    <p:sldId id="2942" r:id="rId46"/>
    <p:sldId id="2791" r:id="rId47"/>
    <p:sldId id="2890" r:id="rId48"/>
    <p:sldId id="2891" r:id="rId49"/>
    <p:sldId id="2816" r:id="rId50"/>
    <p:sldId id="2921" r:id="rId51"/>
    <p:sldId id="3015" r:id="rId52"/>
    <p:sldId id="2818" r:id="rId53"/>
    <p:sldId id="2981" r:id="rId54"/>
    <p:sldId id="2989" r:id="rId55"/>
    <p:sldId id="2802" r:id="rId56"/>
    <p:sldId id="2997" r:id="rId57"/>
    <p:sldId id="2991" r:id="rId58"/>
    <p:sldId id="2985" r:id="rId59"/>
    <p:sldId id="2986" r:id="rId60"/>
    <p:sldId id="2928" r:id="rId61"/>
    <p:sldId id="2929" r:id="rId62"/>
    <p:sldId id="2934" r:id="rId63"/>
    <p:sldId id="2977" r:id="rId64"/>
    <p:sldId id="2923" r:id="rId65"/>
    <p:sldId id="447" r:id="rId66"/>
    <p:sldId id="2914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440"/>
    <a:srgbClr val="F3753F"/>
    <a:srgbClr val="2C895B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176"/>
    <p:restoredTop sz="96240"/>
  </p:normalViewPr>
  <p:slideViewPr>
    <p:cSldViewPr snapToGrid="0" snapToObjects="1">
      <p:cViewPr varScale="1">
        <p:scale>
          <a:sx n="120" d="100"/>
          <a:sy n="120" d="100"/>
        </p:scale>
        <p:origin x="760" y="9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12/5/22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12/5/22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46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59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01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72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96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59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5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calibrating global data center energy-use estimates | Science">
            <a:extLst>
              <a:ext uri="{FF2B5EF4-FFF2-40B4-BE49-F238E27FC236}">
                <a16:creationId xmlns:a16="http://schemas.microsoft.com/office/drawing/2014/main" id="{5DA5E66C-D8AA-714D-5279-EF3A3BEC54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7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51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image" Target="../media/image63.png"/><Relationship Id="rId2" Type="http://schemas.openxmlformats.org/officeDocument/2006/relationships/tags" Target="../tags/tag18.xml"/><Relationship Id="rId16" Type="http://schemas.openxmlformats.org/officeDocument/2006/relationships/image" Target="../media/image65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21.xml"/><Relationship Id="rId15" Type="http://schemas.openxmlformats.org/officeDocument/2006/relationships/tags" Target="../tags/tag50.xml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69.png"/><Relationship Id="rId4" Type="http://schemas.openxmlformats.org/officeDocument/2006/relationships/tags" Target="../tags/tag16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40.xml"/><Relationship Id="rId18" Type="http://schemas.openxmlformats.org/officeDocument/2006/relationships/tags" Target="../tags/tag45.xml"/><Relationship Id="rId26" Type="http://schemas.openxmlformats.org/officeDocument/2006/relationships/tags" Target="../tags/tag55.xml"/><Relationship Id="rId3" Type="http://schemas.openxmlformats.org/officeDocument/2006/relationships/tags" Target="../tags/tag30.xml"/><Relationship Id="rId21" Type="http://schemas.openxmlformats.org/officeDocument/2006/relationships/tags" Target="../tags/tag48.xml"/><Relationship Id="rId34" Type="http://schemas.openxmlformats.org/officeDocument/2006/relationships/tags" Target="../tags/tag63.xml"/><Relationship Id="rId7" Type="http://schemas.openxmlformats.org/officeDocument/2006/relationships/tags" Target="../tags/tag34.xml"/><Relationship Id="rId12" Type="http://schemas.openxmlformats.org/officeDocument/2006/relationships/tags" Target="../tags/tag39.xml"/><Relationship Id="rId17" Type="http://schemas.openxmlformats.org/officeDocument/2006/relationships/tags" Target="../tags/tag44.xml"/><Relationship Id="rId25" Type="http://schemas.openxmlformats.org/officeDocument/2006/relationships/tags" Target="../tags/tag54.xml"/><Relationship Id="rId33" Type="http://schemas.openxmlformats.org/officeDocument/2006/relationships/tags" Target="../tags/tag62.xml"/><Relationship Id="rId2" Type="http://schemas.openxmlformats.org/officeDocument/2006/relationships/tags" Target="../tags/tag29.xml"/><Relationship Id="rId16" Type="http://schemas.openxmlformats.org/officeDocument/2006/relationships/tags" Target="../tags/tag43.xml"/><Relationship Id="rId20" Type="http://schemas.openxmlformats.org/officeDocument/2006/relationships/tags" Target="../tags/tag47.xml"/><Relationship Id="rId29" Type="http://schemas.openxmlformats.org/officeDocument/2006/relationships/tags" Target="../tags/tag58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24" Type="http://schemas.openxmlformats.org/officeDocument/2006/relationships/tags" Target="../tags/tag53.xml"/><Relationship Id="rId32" Type="http://schemas.openxmlformats.org/officeDocument/2006/relationships/tags" Target="../tags/tag61.xml"/><Relationship Id="rId5" Type="http://schemas.openxmlformats.org/officeDocument/2006/relationships/tags" Target="../tags/tag32.xml"/><Relationship Id="rId15" Type="http://schemas.openxmlformats.org/officeDocument/2006/relationships/tags" Target="../tags/tag42.xml"/><Relationship Id="rId23" Type="http://schemas.openxmlformats.org/officeDocument/2006/relationships/tags" Target="../tags/tag52.xml"/><Relationship Id="rId28" Type="http://schemas.openxmlformats.org/officeDocument/2006/relationships/tags" Target="../tags/tag57.xml"/><Relationship Id="rId10" Type="http://schemas.openxmlformats.org/officeDocument/2006/relationships/tags" Target="../tags/tag37.xml"/><Relationship Id="rId19" Type="http://schemas.openxmlformats.org/officeDocument/2006/relationships/tags" Target="../tags/tag46.xml"/><Relationship Id="rId31" Type="http://schemas.openxmlformats.org/officeDocument/2006/relationships/tags" Target="../tags/tag60.xml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tags" Target="../tags/tag41.xml"/><Relationship Id="rId22" Type="http://schemas.openxmlformats.org/officeDocument/2006/relationships/tags" Target="../tags/tag49.xml"/><Relationship Id="rId27" Type="http://schemas.openxmlformats.org/officeDocument/2006/relationships/tags" Target="../tags/tag56.xml"/><Relationship Id="rId30" Type="http://schemas.openxmlformats.org/officeDocument/2006/relationships/tags" Target="../tags/tag59.xml"/><Relationship Id="rId35" Type="http://schemas.openxmlformats.org/officeDocument/2006/relationships/slideLayout" Target="../slideLayouts/slideLayout4.xml"/><Relationship Id="rId8" Type="http://schemas.openxmlformats.org/officeDocument/2006/relationships/tags" Target="../tags/tag35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76.xml"/><Relationship Id="rId18" Type="http://schemas.openxmlformats.org/officeDocument/2006/relationships/tags" Target="../tags/tag81.xml"/><Relationship Id="rId26" Type="http://schemas.openxmlformats.org/officeDocument/2006/relationships/tags" Target="../tags/tag89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84.xml"/><Relationship Id="rId34" Type="http://schemas.openxmlformats.org/officeDocument/2006/relationships/tags" Target="../tags/tag97.xml"/><Relationship Id="rId50" Type="http://schemas.openxmlformats.org/officeDocument/2006/relationships/tags" Target="NULL"/><Relationship Id="rId55" Type="http://schemas.openxmlformats.org/officeDocument/2006/relationships/image" Target="../media/image590.png"/><Relationship Id="rId7" Type="http://schemas.openxmlformats.org/officeDocument/2006/relationships/tags" Target="../tags/tag70.xml"/><Relationship Id="rId2" Type="http://schemas.openxmlformats.org/officeDocument/2006/relationships/tags" Target="../tags/tag65.xml"/><Relationship Id="rId16" Type="http://schemas.openxmlformats.org/officeDocument/2006/relationships/tags" Target="../tags/tag79.xml"/><Relationship Id="rId29" Type="http://schemas.openxmlformats.org/officeDocument/2006/relationships/tags" Target="../tags/tag92.xml"/><Relationship Id="rId11" Type="http://schemas.openxmlformats.org/officeDocument/2006/relationships/tags" Target="../tags/tag74.xml"/><Relationship Id="rId24" Type="http://schemas.openxmlformats.org/officeDocument/2006/relationships/tags" Target="../tags/tag87.xml"/><Relationship Id="rId32" Type="http://schemas.openxmlformats.org/officeDocument/2006/relationships/tags" Target="../tags/tag95.xml"/><Relationship Id="rId37" Type="http://schemas.openxmlformats.org/officeDocument/2006/relationships/tags" Target="../tags/tag100.xml"/><Relationship Id="rId40" Type="http://schemas.openxmlformats.org/officeDocument/2006/relationships/image" Target="../media/image74.png"/><Relationship Id="rId53" Type="http://schemas.openxmlformats.org/officeDocument/2006/relationships/image" Target="../media/image650.png"/><Relationship Id="rId58" Type="http://schemas.openxmlformats.org/officeDocument/2006/relationships/tags" Target="../tags/tag130.xml"/><Relationship Id="rId5" Type="http://schemas.openxmlformats.org/officeDocument/2006/relationships/tags" Target="../tags/tag68.xml"/><Relationship Id="rId15" Type="http://schemas.openxmlformats.org/officeDocument/2006/relationships/tags" Target="../tags/tag78.xml"/><Relationship Id="rId23" Type="http://schemas.openxmlformats.org/officeDocument/2006/relationships/tags" Target="../tags/tag86.xml"/><Relationship Id="rId28" Type="http://schemas.openxmlformats.org/officeDocument/2006/relationships/tags" Target="../tags/tag91.xml"/><Relationship Id="rId36" Type="http://schemas.openxmlformats.org/officeDocument/2006/relationships/tags" Target="../tags/tag99.xml"/><Relationship Id="rId57" Type="http://schemas.openxmlformats.org/officeDocument/2006/relationships/image" Target="../media/image631.png"/><Relationship Id="rId10" Type="http://schemas.openxmlformats.org/officeDocument/2006/relationships/tags" Target="../tags/tag73.xml"/><Relationship Id="rId19" Type="http://schemas.openxmlformats.org/officeDocument/2006/relationships/tags" Target="../tags/tag82.xml"/><Relationship Id="rId31" Type="http://schemas.openxmlformats.org/officeDocument/2006/relationships/tags" Target="../tags/tag94.xml"/><Relationship Id="rId52" Type="http://schemas.openxmlformats.org/officeDocument/2006/relationships/tags" Target="../tags/tag136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tags" Target="../tags/tag77.xml"/><Relationship Id="rId22" Type="http://schemas.openxmlformats.org/officeDocument/2006/relationships/tags" Target="../tags/tag85.xml"/><Relationship Id="rId27" Type="http://schemas.openxmlformats.org/officeDocument/2006/relationships/tags" Target="../tags/tag90.xml"/><Relationship Id="rId30" Type="http://schemas.openxmlformats.org/officeDocument/2006/relationships/tags" Target="../tags/tag93.xml"/><Relationship Id="rId35" Type="http://schemas.openxmlformats.org/officeDocument/2006/relationships/tags" Target="../tags/tag98.xml"/><Relationship Id="rId56" Type="http://schemas.openxmlformats.org/officeDocument/2006/relationships/tags" Target="../tags/tag129.xml"/><Relationship Id="rId8" Type="http://schemas.openxmlformats.org/officeDocument/2006/relationships/tags" Target="../tags/tag71.xml"/><Relationship Id="rId51" Type="http://schemas.openxmlformats.org/officeDocument/2006/relationships/image" Target="NULL"/><Relationship Id="rId3" Type="http://schemas.openxmlformats.org/officeDocument/2006/relationships/tags" Target="../tags/tag66.xml"/><Relationship Id="rId12" Type="http://schemas.openxmlformats.org/officeDocument/2006/relationships/tags" Target="../tags/tag75.xml"/><Relationship Id="rId17" Type="http://schemas.openxmlformats.org/officeDocument/2006/relationships/tags" Target="../tags/tag80.xml"/><Relationship Id="rId25" Type="http://schemas.openxmlformats.org/officeDocument/2006/relationships/tags" Target="../tags/tag88.xml"/><Relationship Id="rId33" Type="http://schemas.openxmlformats.org/officeDocument/2006/relationships/tags" Target="../tags/tag96.xml"/><Relationship Id="rId38" Type="http://schemas.openxmlformats.org/officeDocument/2006/relationships/tags" Target="../tags/tag101.xml"/><Relationship Id="rId59" Type="http://schemas.openxmlformats.org/officeDocument/2006/relationships/image" Target="../media/image630.png"/><Relationship Id="rId20" Type="http://schemas.openxmlformats.org/officeDocument/2006/relationships/tags" Target="../tags/tag83.xml"/><Relationship Id="rId54" Type="http://schemas.openxmlformats.org/officeDocument/2006/relationships/tags" Target="../tags/tag134.xml"/><Relationship Id="rId1" Type="http://schemas.openxmlformats.org/officeDocument/2006/relationships/tags" Target="../tags/tag64.xml"/><Relationship Id="rId6" Type="http://schemas.openxmlformats.org/officeDocument/2006/relationships/tags" Target="../tags/tag6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notesSlide" Target="../notesSlides/notesSlide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1.00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4790760" y="1450382"/>
            <a:ext cx="261048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Review Session</a:t>
            </a:r>
          </a:p>
        </p:txBody>
      </p:sp>
    </p:spTree>
    <p:extLst>
      <p:ext uri="{BB962C8B-B14F-4D97-AF65-F5344CB8AC3E}">
        <p14:creationId xmlns:p14="http://schemas.microsoft.com/office/powerpoint/2010/main" val="2815795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840AB8-0E65-6B40-94B8-765090E41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30" y="193018"/>
            <a:ext cx="12080170" cy="71529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Overflow: Going Past the Boundary Between max and min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52E31E-92D9-CF4C-91F0-40E1532657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000" y="1323220"/>
            <a:ext cx="5400000" cy="54065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A25C3F-7F9A-7A49-8873-85A0464D5EF8}"/>
              </a:ext>
            </a:extLst>
          </p:cNvPr>
          <p:cNvSpPr/>
          <p:nvPr/>
        </p:nvSpPr>
        <p:spPr>
          <a:xfrm>
            <a:off x="2155500" y="3640868"/>
            <a:ext cx="2322899" cy="780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B8126B-330A-DD4C-9D22-2E6EA6E4D736}"/>
              </a:ext>
            </a:extLst>
          </p:cNvPr>
          <p:cNvGrpSpPr/>
          <p:nvPr/>
        </p:nvGrpSpPr>
        <p:grpSpPr>
          <a:xfrm>
            <a:off x="2498401" y="1112722"/>
            <a:ext cx="1447800" cy="369332"/>
            <a:chOff x="3506401" y="1186219"/>
            <a:chExt cx="1447800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B8963E-BDDB-424F-825A-CD482AE269FF}"/>
                </a:ext>
              </a:extLst>
            </p:cNvPr>
            <p:cNvSpPr txBox="1"/>
            <p:nvPr/>
          </p:nvSpPr>
          <p:spPr>
            <a:xfrm>
              <a:off x="4268401" y="1186219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>
                  <a:solidFill>
                    <a:srgbClr val="FF0000"/>
                  </a:solidFill>
                </a:rPr>
                <a:t>min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C2C5C-9E4D-0144-8273-3BF5EAD56D6D}"/>
                </a:ext>
              </a:extLst>
            </p:cNvPr>
            <p:cNvSpPr txBox="1"/>
            <p:nvPr/>
          </p:nvSpPr>
          <p:spPr>
            <a:xfrm>
              <a:off x="3506401" y="1186219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>
                  <a:solidFill>
                    <a:srgbClr val="FF0000"/>
                  </a:solidFill>
                </a:rPr>
                <a:t>max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F1DF5C8-C03E-2F4A-BCC7-2A8FC06EFCBB}"/>
              </a:ext>
            </a:extLst>
          </p:cNvPr>
          <p:cNvGrpSpPr/>
          <p:nvPr/>
        </p:nvGrpSpPr>
        <p:grpSpPr>
          <a:xfrm>
            <a:off x="3204900" y="1112722"/>
            <a:ext cx="8836513" cy="1200329"/>
            <a:chOff x="4289101" y="1118791"/>
            <a:chExt cx="8836513" cy="120032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022C2D-55C9-3447-BEAF-CBB078F7569F}"/>
                </a:ext>
              </a:extLst>
            </p:cNvPr>
            <p:cNvSpPr txBox="1"/>
            <p:nvPr/>
          </p:nvSpPr>
          <p:spPr>
            <a:xfrm>
              <a:off x="7005302" y="1118791"/>
              <a:ext cx="6120312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Overflow: </a:t>
              </a:r>
              <a:r>
                <a:rPr lang="en-US" sz="2400" dirty="0">
                  <a:solidFill>
                    <a:schemeClr val="tx2"/>
                  </a:solidFill>
                </a:rPr>
                <a:t>Occurs when an arithmetic result (from addition or subtraction for example) is </a:t>
              </a:r>
              <a:r>
                <a:rPr lang="en-US" sz="2400" dirty="0">
                  <a:solidFill>
                    <a:srgbClr val="2C895B"/>
                  </a:solidFill>
                </a:rPr>
                <a:t>is more than</a:t>
              </a:r>
              <a:r>
                <a:rPr lang="en-US" sz="2400" dirty="0">
                  <a:solidFill>
                    <a:schemeClr val="tx2"/>
                  </a:solidFill>
                </a:rPr>
                <a:t> </a:t>
              </a:r>
              <a:r>
                <a:rPr lang="en-US" sz="2400" b="1" dirty="0">
                  <a:solidFill>
                    <a:srgbClr val="FF0000"/>
                  </a:solidFill>
                </a:rPr>
                <a:t>min</a:t>
              </a:r>
              <a:r>
                <a:rPr lang="en-US" sz="2400" dirty="0">
                  <a:solidFill>
                    <a:schemeClr val="tx2"/>
                  </a:solidFill>
                </a:rPr>
                <a:t> or </a:t>
              </a:r>
              <a:r>
                <a:rPr lang="en-US" sz="2400" b="1" dirty="0">
                  <a:solidFill>
                    <a:srgbClr val="FF0000"/>
                  </a:solidFill>
                </a:rPr>
                <a:t>max</a:t>
              </a:r>
              <a:r>
                <a:rPr lang="en-US" sz="2400" dirty="0">
                  <a:solidFill>
                    <a:schemeClr val="tx2"/>
                  </a:solidFill>
                </a:rPr>
                <a:t> limits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9CBA95B-87D9-3C46-B627-73CA8204E1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9101" y="1768585"/>
              <a:ext cx="2546998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76CDC2F-05CB-5B4B-AD40-BDFE9FEC909E}"/>
              </a:ext>
            </a:extLst>
          </p:cNvPr>
          <p:cNvSpPr txBox="1"/>
          <p:nvPr/>
        </p:nvSpPr>
        <p:spPr>
          <a:xfrm>
            <a:off x="2213288" y="3706772"/>
            <a:ext cx="220732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Example shown is for a 4-bit number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543D55-4044-4E48-AABE-C408773228B9}"/>
              </a:ext>
            </a:extLst>
          </p:cNvPr>
          <p:cNvSpPr txBox="1"/>
          <p:nvPr/>
        </p:nvSpPr>
        <p:spPr>
          <a:xfrm>
            <a:off x="11872210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5DB663-4A30-C38F-7076-2002A78B9D45}"/>
              </a:ext>
            </a:extLst>
          </p:cNvPr>
          <p:cNvSpPr txBox="1"/>
          <p:nvPr/>
        </p:nvSpPr>
        <p:spPr>
          <a:xfrm>
            <a:off x="6069415" y="3929767"/>
            <a:ext cx="5802795" cy="17851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2200" b="1" dirty="0">
                <a:solidFill>
                  <a:schemeClr val="accent5"/>
                </a:solidFill>
              </a:rPr>
              <a:t>C (and Java) ignore overflow exceptions</a:t>
            </a:r>
          </a:p>
          <a:p>
            <a:pPr marL="342900" indent="-342900" algn="ctr"/>
            <a:endParaRPr lang="en-US" sz="2200" b="1" dirty="0">
              <a:solidFill>
                <a:schemeClr val="accent5"/>
              </a:solidFill>
            </a:endParaRPr>
          </a:p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sz="2200" dirty="0"/>
              <a:t>You end up with a bad value in your program and absolutely no warning or indication… </a:t>
            </a:r>
            <a:r>
              <a:rPr lang="en-US" sz="2200" dirty="0">
                <a:solidFill>
                  <a:schemeClr val="accent5"/>
                </a:solidFill>
              </a:rPr>
              <a:t>happy debugging!….</a:t>
            </a:r>
          </a:p>
        </p:txBody>
      </p:sp>
    </p:spTree>
    <p:extLst>
      <p:ext uri="{BB962C8B-B14F-4D97-AF65-F5344CB8AC3E}">
        <p14:creationId xmlns:p14="http://schemas.microsoft.com/office/powerpoint/2010/main" val="322149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43" y="22511"/>
            <a:ext cx="10427287" cy="71529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Unsigned</a:t>
            </a:r>
            <a:r>
              <a:rPr lang="en-US" dirty="0"/>
              <a:t> Integer Number </a:t>
            </a:r>
            <a:r>
              <a:rPr lang="en-US" dirty="0">
                <a:solidFill>
                  <a:srgbClr val="FF0000"/>
                </a:solidFill>
              </a:rPr>
              <a:t>Overflow</a:t>
            </a:r>
            <a:r>
              <a:rPr lang="en-US" dirty="0"/>
              <a:t>: Addition in 8 bits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3459174" y="2393586"/>
            <a:ext cx="5715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1 0 1 0 0 0 0 1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3459174" y="3236444"/>
            <a:ext cx="5715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0 1 0 1 1 1 1 1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3459174" y="3991212"/>
            <a:ext cx="5715026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84BA2D3-3791-4142-837E-CF23FB6064C0}"/>
              </a:ext>
            </a:extLst>
          </p:cNvPr>
          <p:cNvSpPr txBox="1"/>
          <p:nvPr/>
        </p:nvSpPr>
        <p:spPr>
          <a:xfrm>
            <a:off x="8522878" y="411174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D9195-590E-FB40-8998-8319E40DA53B}"/>
              </a:ext>
            </a:extLst>
          </p:cNvPr>
          <p:cNvSpPr txBox="1"/>
          <p:nvPr/>
        </p:nvSpPr>
        <p:spPr>
          <a:xfrm>
            <a:off x="7810754" y="411174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6B3F4-C563-F14F-B3CF-5436BED50C55}"/>
              </a:ext>
            </a:extLst>
          </p:cNvPr>
          <p:cNvSpPr txBox="1"/>
          <p:nvPr/>
        </p:nvSpPr>
        <p:spPr>
          <a:xfrm>
            <a:off x="6385947" y="411174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4943726" y="411174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29D5C-B3C2-FD4B-8DCA-CD04ED257BFB}"/>
              </a:ext>
            </a:extLst>
          </p:cNvPr>
          <p:cNvSpPr txBox="1"/>
          <p:nvPr/>
        </p:nvSpPr>
        <p:spPr>
          <a:xfrm>
            <a:off x="7140157" y="411174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5673544" y="411174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4188119" y="411174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3475716" y="411174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4B7DE-410E-8846-A600-3C5BED6F0446}"/>
              </a:ext>
            </a:extLst>
          </p:cNvPr>
          <p:cNvSpPr txBox="1"/>
          <p:nvPr/>
        </p:nvSpPr>
        <p:spPr>
          <a:xfrm>
            <a:off x="7852281" y="1803505"/>
            <a:ext cx="4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A6340D-6410-5644-8D38-FB8E44FD8DB0}"/>
              </a:ext>
            </a:extLst>
          </p:cNvPr>
          <p:cNvSpPr txBox="1"/>
          <p:nvPr/>
        </p:nvSpPr>
        <p:spPr>
          <a:xfrm>
            <a:off x="7140157" y="1803505"/>
            <a:ext cx="4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1ECAEA-0A54-E84A-A21B-E4177DF2C4BB}"/>
              </a:ext>
            </a:extLst>
          </p:cNvPr>
          <p:cNvSpPr txBox="1"/>
          <p:nvPr/>
        </p:nvSpPr>
        <p:spPr>
          <a:xfrm>
            <a:off x="5690411" y="1803505"/>
            <a:ext cx="4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C0D910-1B41-D742-9FC8-3FBA434CE039}"/>
              </a:ext>
            </a:extLst>
          </p:cNvPr>
          <p:cNvSpPr txBox="1"/>
          <p:nvPr/>
        </p:nvSpPr>
        <p:spPr>
          <a:xfrm>
            <a:off x="4256503" y="1803505"/>
            <a:ext cx="4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8E83DF-09A6-1248-BFC8-8B7F1C38E629}"/>
              </a:ext>
            </a:extLst>
          </p:cNvPr>
          <p:cNvSpPr txBox="1"/>
          <p:nvPr/>
        </p:nvSpPr>
        <p:spPr>
          <a:xfrm>
            <a:off x="6436308" y="1803505"/>
            <a:ext cx="4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F00D77-B50D-714C-B273-0D776D6F6D19}"/>
              </a:ext>
            </a:extLst>
          </p:cNvPr>
          <p:cNvSpPr txBox="1"/>
          <p:nvPr/>
        </p:nvSpPr>
        <p:spPr>
          <a:xfrm>
            <a:off x="4969695" y="1803505"/>
            <a:ext cx="4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C2615C-B674-D842-A424-502F772532CE}"/>
              </a:ext>
            </a:extLst>
          </p:cNvPr>
          <p:cNvSpPr txBox="1"/>
          <p:nvPr/>
        </p:nvSpPr>
        <p:spPr>
          <a:xfrm>
            <a:off x="3484270" y="1803505"/>
            <a:ext cx="4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962078-6E59-574F-8DE6-DB3B752637AF}"/>
              </a:ext>
            </a:extLst>
          </p:cNvPr>
          <p:cNvSpPr txBox="1"/>
          <p:nvPr/>
        </p:nvSpPr>
        <p:spPr>
          <a:xfrm>
            <a:off x="2805119" y="1803505"/>
            <a:ext cx="4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2400530" y="2728612"/>
            <a:ext cx="6335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1025161" y="1753319"/>
            <a:ext cx="1569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carries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1281641" y="4111747"/>
            <a:ext cx="105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sum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B2100A-864D-4D48-935A-7734C286D93B}"/>
              </a:ext>
            </a:extLst>
          </p:cNvPr>
          <p:cNvSpPr txBox="1"/>
          <p:nvPr/>
        </p:nvSpPr>
        <p:spPr>
          <a:xfrm>
            <a:off x="10241744" y="2485918"/>
            <a:ext cx="954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161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C2BF28-58CB-1A42-93FE-77B03835D78D}"/>
              </a:ext>
            </a:extLst>
          </p:cNvPr>
          <p:cNvSpPr txBox="1"/>
          <p:nvPr/>
        </p:nvSpPr>
        <p:spPr>
          <a:xfrm>
            <a:off x="10369983" y="3328776"/>
            <a:ext cx="697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95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C9E84E-BE42-FA40-A6AC-DCEEA90F164A}"/>
              </a:ext>
            </a:extLst>
          </p:cNvPr>
          <p:cNvCxnSpPr>
            <a:cxnSpLocks/>
          </p:cNvCxnSpPr>
          <p:nvPr/>
        </p:nvCxnSpPr>
        <p:spPr>
          <a:xfrm>
            <a:off x="10305863" y="4012022"/>
            <a:ext cx="825866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1C62C75-266D-9343-8494-156066A9D056}"/>
              </a:ext>
            </a:extLst>
          </p:cNvPr>
          <p:cNvSpPr txBox="1"/>
          <p:nvPr/>
        </p:nvSpPr>
        <p:spPr>
          <a:xfrm>
            <a:off x="10174528" y="4171634"/>
            <a:ext cx="954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A11D02-56D4-CD4E-AB0C-E4686EC7ED63}"/>
              </a:ext>
            </a:extLst>
          </p:cNvPr>
          <p:cNvSpPr txBox="1"/>
          <p:nvPr/>
        </p:nvSpPr>
        <p:spPr>
          <a:xfrm>
            <a:off x="2641790" y="920890"/>
            <a:ext cx="11106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Carry</a:t>
            </a:r>
          </a:p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Bit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52BAB4-A055-E641-A6AD-05852ED720BB}"/>
              </a:ext>
            </a:extLst>
          </p:cNvPr>
          <p:cNvSpPr txBox="1"/>
          <p:nvPr/>
        </p:nvSpPr>
        <p:spPr>
          <a:xfrm>
            <a:off x="379424" y="5857350"/>
            <a:ext cx="1154835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Rule: When </a:t>
            </a:r>
            <a:r>
              <a:rPr lang="en-US" sz="2800" dirty="0">
                <a:solidFill>
                  <a:srgbClr val="FF0000"/>
                </a:solidFill>
              </a:rPr>
              <a:t>Carry Bit != 0</a:t>
            </a:r>
            <a:r>
              <a:rPr lang="en-US" sz="2800" dirty="0"/>
              <a:t>, overflow has occurred for </a:t>
            </a:r>
            <a:r>
              <a:rPr lang="en-US" sz="2800" dirty="0">
                <a:solidFill>
                  <a:srgbClr val="FF0000"/>
                </a:solidFill>
              </a:rPr>
              <a:t>unsigned</a:t>
            </a:r>
            <a:r>
              <a:rPr lang="en-US" sz="2800" dirty="0">
                <a:solidFill>
                  <a:srgbClr val="0070C0"/>
                </a:solidFill>
              </a:rPr>
              <a:t> integers</a:t>
            </a:r>
            <a:r>
              <a:rPr lang="en-US" sz="2800" dirty="0"/>
              <a:t>!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D185175-F12A-294A-9E69-6FA57E55DC97}"/>
              </a:ext>
            </a:extLst>
          </p:cNvPr>
          <p:cNvGrpSpPr/>
          <p:nvPr/>
        </p:nvGrpSpPr>
        <p:grpSpPr>
          <a:xfrm>
            <a:off x="537601" y="2337075"/>
            <a:ext cx="2399379" cy="2097441"/>
            <a:chOff x="241994" y="3418938"/>
            <a:chExt cx="2399379" cy="209744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C8762D-F338-AB46-8301-D3D540097233}"/>
                </a:ext>
              </a:extLst>
            </p:cNvPr>
            <p:cNvSpPr txBox="1"/>
            <p:nvPr/>
          </p:nvSpPr>
          <p:spPr>
            <a:xfrm>
              <a:off x="241994" y="3551128"/>
              <a:ext cx="1810969" cy="1754326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only 8 bits for numbers in this example carry bit is always dropped from result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88EC83B-5A61-1C4D-A184-F4C6D86A4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7452" y="3418938"/>
              <a:ext cx="549420" cy="140261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31758A6-C389-5340-AC00-F0D0B3736D57}"/>
                </a:ext>
              </a:extLst>
            </p:cNvPr>
            <p:cNvCxnSpPr>
              <a:cxnSpLocks/>
            </p:cNvCxnSpPr>
            <p:nvPr/>
          </p:nvCxnSpPr>
          <p:spPr>
            <a:xfrm>
              <a:off x="2029858" y="5289785"/>
              <a:ext cx="611515" cy="226594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008CE6B-DE63-0240-A780-97C47A9D5B6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5655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4" grpId="0" animBg="1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203356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48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2274920" y="2550160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2274920" y="2550160"/>
                <a:ext cx="6134939" cy="3972559"/>
              </a:xfrm>
              <a:blipFill>
                <a:blip r:embed="rId12"/>
                <a:stretch>
                  <a:fillRect l="-1237" b="-63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1747259" y="1344884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1535014" y="808556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1535014" y="808556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9677" b="-322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073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E27C2D80-3D2F-E149-A340-3EC3A291F4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593619"/>
            <a:ext cx="5562260" cy="6227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7AAE5-75F6-3A41-85AB-67E22F033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574"/>
            <a:ext cx="12280739" cy="404080"/>
          </a:xfrm>
        </p:spPr>
        <p:txBody>
          <a:bodyPr/>
          <a:lstStyle/>
          <a:p>
            <a:r>
              <a:rPr lang="en-US" dirty="0"/>
              <a:t>Summary: Min, Max Values: Unsigned and Two’s Complement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8">
                <a:extLst>
                  <a:ext uri="{FF2B5EF4-FFF2-40B4-BE49-F238E27FC236}">
                    <a16:creationId xmlns:a16="http://schemas.microsoft.com/office/drawing/2014/main" id="{E7D2917F-EB10-E149-B3AB-0083354CA7CF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1"/>
                </p:custDataLst>
              </p:nvPr>
            </p:nvSpPr>
            <p:spPr>
              <a:xfrm>
                <a:off x="442300" y="784860"/>
                <a:ext cx="5878113" cy="580701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cs typeface="DejaVu Sans" charset="0"/>
                  </a:rPr>
                  <a:t>Two’s Complement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cs typeface="DejaVu Sans" charset="0"/>
                      </a:rPr>
                      <m:t>→</m:t>
                    </m:r>
                  </m:oMath>
                </a14:m>
                <a:r>
                  <a:rPr lang="en-US" sz="2400" dirty="0">
                    <a:cs typeface="DejaVu Sans" charset="0"/>
                  </a:rPr>
                  <a:t> Unsigned for </a:t>
                </a:r>
                <a:r>
                  <a:rPr lang="en-US" sz="2400" dirty="0">
                    <a:solidFill>
                      <a:schemeClr val="accent5"/>
                    </a:solidFill>
                    <a:cs typeface="DejaVu Sans" charset="0"/>
                  </a:rPr>
                  <a:t>n bits</a:t>
                </a:r>
              </a:p>
              <a:p>
                <a:r>
                  <a:rPr lang="en-US" sz="2400" b="1" dirty="0">
                    <a:solidFill>
                      <a:schemeClr val="accent3"/>
                    </a:solidFill>
                  </a:rPr>
                  <a:t>Unsigned Value Range</a:t>
                </a:r>
              </a:p>
              <a:p>
                <a:pPr marL="354012" lvl="1" indent="0"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UMin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00…00</a:t>
                </a:r>
                <a:br>
                  <a:rPr lang="en-US" sz="2400" b="1" dirty="0"/>
                </a:br>
                <a:r>
                  <a:rPr lang="en-US" sz="2400" b="1" dirty="0">
                    <a:solidFill>
                      <a:srgbClr val="0070C0"/>
                    </a:solidFill>
                  </a:rPr>
                  <a:t>	=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marL="354012" lvl="1" indent="0">
                  <a:spcBef>
                    <a:spcPts val="1200"/>
                  </a:spcBef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UMax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11…11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endParaRPr lang="en-US" sz="2400" b="1" dirty="0">
                  <a:solidFill>
                    <a:schemeClr val="accent1"/>
                  </a:solidFill>
                </a:endParaRPr>
              </a:p>
              <a:p>
                <a:r>
                  <a:rPr lang="en-US" sz="2400" b="1" dirty="0">
                    <a:solidFill>
                      <a:schemeClr val="accent1"/>
                    </a:solidFill>
                  </a:rPr>
                  <a:t>Two’s Complement Range</a:t>
                </a:r>
              </a:p>
              <a:p>
                <a:pPr marL="354012" lvl="1" indent="0"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SMin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sz="24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0…00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sz="2400" b="1" dirty="0"/>
              </a:p>
              <a:p>
                <a:pPr marL="354012" lvl="1" indent="0">
                  <a:spcBef>
                    <a:spcPts val="1200"/>
                  </a:spcBef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SMax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1…11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Rectangle 38">
                <a:extLst>
                  <a:ext uri="{FF2B5EF4-FFF2-40B4-BE49-F238E27FC236}">
                    <a16:creationId xmlns:a16="http://schemas.microsoft.com/office/drawing/2014/main" id="{E7D2917F-EB10-E149-B3AB-0083354CA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442300" y="784860"/>
                <a:ext cx="5878113" cy="5807012"/>
              </a:xfrm>
              <a:prstGeom prst="rect">
                <a:avLst/>
              </a:prstGeom>
              <a:blipFill>
                <a:blip r:embed="rId5"/>
                <a:stretch>
                  <a:fillRect l="-1505" t="-218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72F2115-E36B-F540-8124-EAEFBD38F29B}"/>
              </a:ext>
            </a:extLst>
          </p:cNvPr>
          <p:cNvSpPr txBox="1"/>
          <p:nvPr/>
        </p:nvSpPr>
        <p:spPr>
          <a:xfrm>
            <a:off x="9791700" y="65065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For n=4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E59C0-F90A-AA4B-8DDD-9F2FBE6447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402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C9117E-93C0-F54D-86FD-19EB4153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Decimal to Two's Complement Conversion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C9508-C5CC-4A42-99A2-6EA06C0A2D4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0AF1CF7-1C6B-D40B-1195-19C0C8231266}"/>
              </a:ext>
            </a:extLst>
          </p:cNvPr>
          <p:cNvGraphicFramePr>
            <a:graphicFrameLocks noGrp="1"/>
          </p:cNvGraphicFramePr>
          <p:nvPr/>
        </p:nvGraphicFramePr>
        <p:xfrm>
          <a:off x="2189329" y="990025"/>
          <a:ext cx="8128000" cy="3835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849199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532357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423886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20210010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dividend </a:t>
                      </a:r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Quotient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Remainder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618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102/2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3031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51/2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13366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95055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0340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06118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24299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57644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568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6B7864-4214-69B2-781F-75F1DA870B2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588433" y="5268852"/>
                <a:ext cx="11015133" cy="1112520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102(base 10)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   </m:t>
                        </m:r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</m:t>
                            </m:r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r>
                      <a:rPr lang="en-US" sz="24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  =    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𝑏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endPara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Helvetica Ligh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Get the two complement of 01100110 is </a:t>
                </a:r>
                <a:r>
                  <a:rPr lang="en-US" sz="2400" dirty="0">
                    <a:solidFill>
                      <a:srgbClr val="C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10011010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6B7864-4214-69B2-781F-75F1DA870B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588433" y="5268852"/>
                <a:ext cx="11015133" cy="1112520"/>
              </a:xfrm>
              <a:blipFill>
                <a:blip r:embed="rId2"/>
                <a:stretch>
                  <a:fillRect l="-922" t="-1111" b="-666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Arrow 1">
            <a:extLst>
              <a:ext uri="{FF2B5EF4-FFF2-40B4-BE49-F238E27FC236}">
                <a16:creationId xmlns:a16="http://schemas.microsoft.com/office/drawing/2014/main" id="{41D53E37-C655-7982-B180-6060CC2210FC}"/>
              </a:ext>
            </a:extLst>
          </p:cNvPr>
          <p:cNvSpPr/>
          <p:nvPr/>
        </p:nvSpPr>
        <p:spPr>
          <a:xfrm>
            <a:off x="1797444" y="152735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E302AD6-E454-91E2-5C0A-F1201975A163}"/>
              </a:ext>
            </a:extLst>
          </p:cNvPr>
          <p:cNvSpPr/>
          <p:nvPr/>
        </p:nvSpPr>
        <p:spPr>
          <a:xfrm>
            <a:off x="1797443" y="198334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6E8DB87-9E6E-31F3-5CA4-F5F725DA3AC4}"/>
              </a:ext>
            </a:extLst>
          </p:cNvPr>
          <p:cNvSpPr/>
          <p:nvPr/>
        </p:nvSpPr>
        <p:spPr>
          <a:xfrm>
            <a:off x="1797442" y="239878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72D2324-9887-CE88-FDC7-831DEBA301DF}"/>
              </a:ext>
            </a:extLst>
          </p:cNvPr>
          <p:cNvSpPr/>
          <p:nvPr/>
        </p:nvSpPr>
        <p:spPr>
          <a:xfrm>
            <a:off x="1797441" y="275711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AAE6BED-91F9-AFED-F618-444B536E6EAA}"/>
              </a:ext>
            </a:extLst>
          </p:cNvPr>
          <p:cNvSpPr/>
          <p:nvPr/>
        </p:nvSpPr>
        <p:spPr>
          <a:xfrm>
            <a:off x="1797440" y="315640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582FAF8-EA0B-1CC2-D88C-1FC5B0B00F39}"/>
              </a:ext>
            </a:extLst>
          </p:cNvPr>
          <p:cNvSpPr/>
          <p:nvPr/>
        </p:nvSpPr>
        <p:spPr>
          <a:xfrm>
            <a:off x="1797439" y="361979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6A3C8D6-1E0F-5383-9EE7-7EF0DEA70CBD}"/>
              </a:ext>
            </a:extLst>
          </p:cNvPr>
          <p:cNvSpPr/>
          <p:nvPr/>
        </p:nvSpPr>
        <p:spPr>
          <a:xfrm>
            <a:off x="1797438" y="406329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F18A099-5C45-2433-86BD-8EA859447AA4}"/>
              </a:ext>
            </a:extLst>
          </p:cNvPr>
          <p:cNvSpPr/>
          <p:nvPr/>
        </p:nvSpPr>
        <p:spPr>
          <a:xfrm>
            <a:off x="1797437" y="451157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136A84B-46A4-FA77-BDF8-451F072723FF}"/>
              </a:ext>
            </a:extLst>
          </p:cNvPr>
          <p:cNvSpPr/>
          <p:nvPr/>
        </p:nvSpPr>
        <p:spPr>
          <a:xfrm>
            <a:off x="6596272" y="152735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9225F88-FC58-B118-5894-FFDBE9623AAD}"/>
              </a:ext>
            </a:extLst>
          </p:cNvPr>
          <p:cNvSpPr/>
          <p:nvPr/>
        </p:nvSpPr>
        <p:spPr>
          <a:xfrm>
            <a:off x="6596271" y="194945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4CC0843-D660-D504-3E4B-39556D514A87}"/>
              </a:ext>
            </a:extLst>
          </p:cNvPr>
          <p:cNvSpPr/>
          <p:nvPr/>
        </p:nvSpPr>
        <p:spPr>
          <a:xfrm>
            <a:off x="6596271" y="239217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2B4C34B-E1C5-730B-BBAB-F3ECB08BC6CF}"/>
              </a:ext>
            </a:extLst>
          </p:cNvPr>
          <p:cNvSpPr/>
          <p:nvPr/>
        </p:nvSpPr>
        <p:spPr>
          <a:xfrm>
            <a:off x="6596270" y="283488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00CB9596-CD89-7E55-9172-455713DCD335}"/>
              </a:ext>
            </a:extLst>
          </p:cNvPr>
          <p:cNvSpPr/>
          <p:nvPr/>
        </p:nvSpPr>
        <p:spPr>
          <a:xfrm>
            <a:off x="6596269" y="324606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FEDB1CD-8AA2-B398-1F6E-551FD17AB898}"/>
              </a:ext>
            </a:extLst>
          </p:cNvPr>
          <p:cNvSpPr/>
          <p:nvPr/>
        </p:nvSpPr>
        <p:spPr>
          <a:xfrm>
            <a:off x="6596269" y="360908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A408091-DFE4-3675-97D9-646BC6D58B7E}"/>
              </a:ext>
            </a:extLst>
          </p:cNvPr>
          <p:cNvSpPr/>
          <p:nvPr/>
        </p:nvSpPr>
        <p:spPr>
          <a:xfrm>
            <a:off x="6596269" y="4041172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840018-39FC-F13A-0C19-A44C8DBD696A}"/>
              </a:ext>
            </a:extLst>
          </p:cNvPr>
          <p:cNvSpPr/>
          <p:nvPr/>
        </p:nvSpPr>
        <p:spPr>
          <a:xfrm>
            <a:off x="6547806" y="445547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A903549-4BEE-4FBD-33E8-874918923043}"/>
              </a:ext>
            </a:extLst>
          </p:cNvPr>
          <p:cNvSpPr/>
          <p:nvPr/>
        </p:nvSpPr>
        <p:spPr>
          <a:xfrm rot="16200000">
            <a:off x="7502029" y="6350628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30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 animBg="1"/>
      <p:bldP spid="2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CDD3EA-79DB-1344-A0CC-B0D21722CB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3902" y="558141"/>
            <a:ext cx="8322629" cy="102889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endParaRPr lang="en-US" sz="11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70C0"/>
                </a:solidFill>
              </a:rPr>
              <a:t>What is   </a:t>
            </a:r>
            <a:r>
              <a:rPr lang="en-US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US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70C0"/>
                </a:solidFill>
              </a:rPr>
              <a:t>(base 2)   </a:t>
            </a:r>
            <a:r>
              <a:rPr lang="en-US" sz="2800" dirty="0">
                <a:solidFill>
                  <a:srgbClr val="0070C0"/>
                </a:solidFill>
              </a:rPr>
              <a:t>in decimal (N)?</a:t>
            </a: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1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C9117E-93C0-F54D-86FD-19EB4153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345" y="190142"/>
            <a:ext cx="11447309" cy="339309"/>
          </a:xfrm>
        </p:spPr>
        <p:txBody>
          <a:bodyPr/>
          <a:lstStyle/>
          <a:p>
            <a:r>
              <a:rPr lang="en-US" dirty="0"/>
              <a:t>Two's Complement to Signed Decimal Conversion - Positive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/>
              <p:nvPr/>
            </p:nvSpPr>
            <p:spPr>
              <a:xfrm>
                <a:off x="3569597" y="651818"/>
                <a:ext cx="35618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 </m:t>
                              </m:r>
                              <m: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 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597" y="651818"/>
                <a:ext cx="3561809" cy="400110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8A9A563A-BABA-741E-3EB9-EBAF9159FA3D}"/>
              </a:ext>
            </a:extLst>
          </p:cNvPr>
          <p:cNvGraphicFramePr>
            <a:graphicFrameLocks noGrp="1"/>
          </p:cNvGraphicFramePr>
          <p:nvPr/>
        </p:nvGraphicFramePr>
        <p:xfrm>
          <a:off x="1866722" y="1731200"/>
          <a:ext cx="8953301" cy="4684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9072">
                  <a:extLst>
                    <a:ext uri="{9D8B030D-6E8A-4147-A177-3AD203B41FA5}">
                      <a16:colId xmlns:a16="http://schemas.microsoft.com/office/drawing/2014/main" val="1842388646"/>
                    </a:ext>
                  </a:extLst>
                </a:gridCol>
                <a:gridCol w="1323417">
                  <a:extLst>
                    <a:ext uri="{9D8B030D-6E8A-4147-A177-3AD203B41FA5}">
                      <a16:colId xmlns:a16="http://schemas.microsoft.com/office/drawing/2014/main" val="1819150053"/>
                    </a:ext>
                  </a:extLst>
                </a:gridCol>
                <a:gridCol w="2087884">
                  <a:extLst>
                    <a:ext uri="{9D8B030D-6E8A-4147-A177-3AD203B41FA5}">
                      <a16:colId xmlns:a16="http://schemas.microsoft.com/office/drawing/2014/main" val="920210010"/>
                    </a:ext>
                  </a:extLst>
                </a:gridCol>
                <a:gridCol w="2172928">
                  <a:extLst>
                    <a:ext uri="{9D8B030D-6E8A-4147-A177-3AD203B41FA5}">
                      <a16:colId xmlns:a16="http://schemas.microsoft.com/office/drawing/2014/main" val="1653492654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 Bit Bias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618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-</a:t>
                      </a:r>
                      <a:r>
                        <a:rPr lang="en-US" sz="2000" b="1" dirty="0"/>
                        <a:t>2</a:t>
                      </a:r>
                      <a:r>
                        <a:rPr lang="en-US" sz="2000" b="1" baseline="30000" dirty="0">
                          <a:solidFill>
                            <a:srgbClr val="00B050"/>
                          </a:solidFill>
                        </a:rPr>
                        <a:t>W</a:t>
                      </a:r>
                      <a:r>
                        <a:rPr lang="en-US" sz="2000" b="1" baseline="30000" dirty="0"/>
                        <a:t>-1</a:t>
                      </a:r>
                      <a:r>
                        <a:rPr lang="en-US" sz="2000" b="1" baseline="30000" dirty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</a:t>
                      </a:r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-</a:t>
                      </a:r>
                      <a:r>
                        <a:rPr lang="en-US" sz="2000" b="1" dirty="0"/>
                        <a:t>2</a:t>
                      </a:r>
                      <a:r>
                        <a:rPr lang="en-US" sz="2000" b="1" baseline="30000" dirty="0">
                          <a:solidFill>
                            <a:srgbClr val="00B050"/>
                          </a:solidFill>
                        </a:rPr>
                        <a:t>8</a:t>
                      </a:r>
                      <a:r>
                        <a:rPr lang="en-US" sz="2000" b="1" baseline="30000" dirty="0"/>
                        <a:t>-1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3031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 Shift Left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985402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13366"/>
                  </a:ext>
                </a:extLst>
              </a:tr>
              <a:tr h="4224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1 =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95055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0340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06118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24299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57644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SUM = 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56890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 + SUM: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+ 101 = 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302239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2A8C7DB1-AADD-0BBB-78DE-2A99C4755834}"/>
              </a:ext>
            </a:extLst>
          </p:cNvPr>
          <p:cNvSpPr/>
          <p:nvPr/>
        </p:nvSpPr>
        <p:spPr>
          <a:xfrm>
            <a:off x="1478849" y="2347934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548BD52-585A-4083-698B-35E4FA7217CC}"/>
              </a:ext>
            </a:extLst>
          </p:cNvPr>
          <p:cNvSpPr/>
          <p:nvPr/>
        </p:nvSpPr>
        <p:spPr>
          <a:xfrm>
            <a:off x="1474843" y="3160285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5A5E816-5755-CECB-100F-6730A0E3E454}"/>
              </a:ext>
            </a:extLst>
          </p:cNvPr>
          <p:cNvSpPr/>
          <p:nvPr/>
        </p:nvSpPr>
        <p:spPr>
          <a:xfrm>
            <a:off x="1474842" y="354597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A87E1C0-898B-C544-D806-84CB0F9C894D}"/>
              </a:ext>
            </a:extLst>
          </p:cNvPr>
          <p:cNvSpPr/>
          <p:nvPr/>
        </p:nvSpPr>
        <p:spPr>
          <a:xfrm>
            <a:off x="1474841" y="39726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7F9A85E-B0A1-2ECA-F1B1-D1A3A50A349F}"/>
              </a:ext>
            </a:extLst>
          </p:cNvPr>
          <p:cNvSpPr/>
          <p:nvPr/>
        </p:nvSpPr>
        <p:spPr>
          <a:xfrm>
            <a:off x="1474840" y="438318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C9AD21B-F148-1237-3AE6-CFF0535087EB}"/>
              </a:ext>
            </a:extLst>
          </p:cNvPr>
          <p:cNvSpPr/>
          <p:nvPr/>
        </p:nvSpPr>
        <p:spPr>
          <a:xfrm>
            <a:off x="1474839" y="478498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3EEB233-E8B9-DD3E-74B8-E17816F5258B}"/>
              </a:ext>
            </a:extLst>
          </p:cNvPr>
          <p:cNvSpPr/>
          <p:nvPr/>
        </p:nvSpPr>
        <p:spPr>
          <a:xfrm>
            <a:off x="1474838" y="521111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3D5210E-3110-9830-238F-B4291DC519CD}"/>
              </a:ext>
            </a:extLst>
          </p:cNvPr>
          <p:cNvSpPr/>
          <p:nvPr/>
        </p:nvSpPr>
        <p:spPr>
          <a:xfrm>
            <a:off x="1474838" y="562197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31A26D-FB72-8CC1-2215-17FAC3024932}"/>
              </a:ext>
            </a:extLst>
          </p:cNvPr>
          <p:cNvCxnSpPr>
            <a:cxnSpLocks/>
          </p:cNvCxnSpPr>
          <p:nvPr/>
        </p:nvCxnSpPr>
        <p:spPr>
          <a:xfrm flipH="1">
            <a:off x="5127039" y="3107509"/>
            <a:ext cx="3516923" cy="3744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6A32C7-A7F4-0AE9-7896-1F13D5BF35AC}"/>
              </a:ext>
            </a:extLst>
          </p:cNvPr>
          <p:cNvCxnSpPr>
            <a:cxnSpLocks/>
          </p:cNvCxnSpPr>
          <p:nvPr/>
        </p:nvCxnSpPr>
        <p:spPr>
          <a:xfrm flipH="1">
            <a:off x="5127039" y="3533020"/>
            <a:ext cx="3516923" cy="3868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DB8A49-D21B-DC35-0E87-F7B61944C12F}"/>
              </a:ext>
            </a:extLst>
          </p:cNvPr>
          <p:cNvCxnSpPr>
            <a:cxnSpLocks/>
          </p:cNvCxnSpPr>
          <p:nvPr/>
        </p:nvCxnSpPr>
        <p:spPr>
          <a:xfrm flipH="1">
            <a:off x="5127039" y="3973577"/>
            <a:ext cx="3516923" cy="373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61FA2F-C6A4-53A7-99EB-79D7D7C770C4}"/>
              </a:ext>
            </a:extLst>
          </p:cNvPr>
          <p:cNvCxnSpPr>
            <a:cxnSpLocks/>
          </p:cNvCxnSpPr>
          <p:nvPr/>
        </p:nvCxnSpPr>
        <p:spPr>
          <a:xfrm flipH="1">
            <a:off x="5127039" y="4361546"/>
            <a:ext cx="3516923" cy="426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BC01DA-33B3-B092-5EAB-1920112ABE1D}"/>
              </a:ext>
            </a:extLst>
          </p:cNvPr>
          <p:cNvCxnSpPr>
            <a:cxnSpLocks/>
          </p:cNvCxnSpPr>
          <p:nvPr/>
        </p:nvCxnSpPr>
        <p:spPr>
          <a:xfrm flipH="1">
            <a:off x="5127039" y="4839645"/>
            <a:ext cx="3516923" cy="3417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FEF4BA-A149-FF0A-98CE-03F64F202268}"/>
              </a:ext>
            </a:extLst>
          </p:cNvPr>
          <p:cNvCxnSpPr>
            <a:cxnSpLocks/>
          </p:cNvCxnSpPr>
          <p:nvPr/>
        </p:nvCxnSpPr>
        <p:spPr>
          <a:xfrm flipH="1">
            <a:off x="5127039" y="5248616"/>
            <a:ext cx="3516922" cy="3733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C06BDE-9336-AA82-F42A-0D08ADA9EAB7}"/>
              </a:ext>
            </a:extLst>
          </p:cNvPr>
          <p:cNvCxnSpPr>
            <a:cxnSpLocks/>
          </p:cNvCxnSpPr>
          <p:nvPr/>
        </p:nvCxnSpPr>
        <p:spPr>
          <a:xfrm flipH="1">
            <a:off x="8917858" y="2536445"/>
            <a:ext cx="776748" cy="35844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23CECE-BFF4-2A5A-07E2-B80BF13279A0}"/>
              </a:ext>
            </a:extLst>
          </p:cNvPr>
          <p:cNvCxnSpPr>
            <a:cxnSpLocks/>
          </p:cNvCxnSpPr>
          <p:nvPr/>
        </p:nvCxnSpPr>
        <p:spPr>
          <a:xfrm flipH="1">
            <a:off x="9526532" y="5752605"/>
            <a:ext cx="443378" cy="3683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8CB4F32-0174-72F4-8DFB-4F55F07462AB}"/>
              </a:ext>
            </a:extLst>
          </p:cNvPr>
          <p:cNvSpPr/>
          <p:nvPr/>
        </p:nvSpPr>
        <p:spPr>
          <a:xfrm rot="16200000">
            <a:off x="10259960" y="64315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6D3FC39-EE8B-A2DE-0762-A5A582EC52FE}"/>
              </a:ext>
            </a:extLst>
          </p:cNvPr>
          <p:cNvSpPr/>
          <p:nvPr/>
        </p:nvSpPr>
        <p:spPr>
          <a:xfrm rot="10800000">
            <a:off x="10907032" y="22838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EFC7E7C-6805-1BF3-FCAE-EC93913E0C59}"/>
              </a:ext>
            </a:extLst>
          </p:cNvPr>
          <p:cNvSpPr/>
          <p:nvPr/>
        </p:nvSpPr>
        <p:spPr>
          <a:xfrm rot="10800000">
            <a:off x="10820023" y="562197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8E489E21-6D5A-06C3-D611-2374E42C02A0}"/>
              </a:ext>
            </a:extLst>
          </p:cNvPr>
          <p:cNvSpPr/>
          <p:nvPr/>
        </p:nvSpPr>
        <p:spPr>
          <a:xfrm rot="10800000">
            <a:off x="9896327" y="2275188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25E4CB-6448-FE14-8787-9BDA516FFC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9491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26" grpId="0" animBg="1"/>
      <p:bldP spid="27" grpId="0" animBg="1"/>
      <p:bldP spid="28" grpId="0" animBg="1"/>
      <p:bldP spid="32" grpId="0" animBg="1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A1F59F-EA65-8A44-96C0-0168CF3E7C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9974" y="1506710"/>
            <a:ext cx="6795451" cy="261771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2C895B"/>
                </a:solidFill>
              </a:rPr>
              <a:t>4-bit</a:t>
            </a:r>
            <a:r>
              <a:rPr lang="en-US" dirty="0"/>
              <a:t> Two’s complement numbers (positive overflow)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81" y="135000"/>
            <a:ext cx="8024397" cy="526449"/>
          </a:xfrm>
        </p:spPr>
        <p:txBody>
          <a:bodyPr/>
          <a:lstStyle/>
          <a:p>
            <a:r>
              <a:rPr lang="en-US" dirty="0"/>
              <a:t>Two’s Complement Positive Overflow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C78B5E-64A4-614D-8FE8-069F5D084BDF}"/>
              </a:ext>
            </a:extLst>
          </p:cNvPr>
          <p:cNvGrpSpPr/>
          <p:nvPr/>
        </p:nvGrpSpPr>
        <p:grpSpPr>
          <a:xfrm>
            <a:off x="1147722" y="2104516"/>
            <a:ext cx="4911337" cy="1951295"/>
            <a:chOff x="665323" y="1602216"/>
            <a:chExt cx="4911337" cy="195129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6B487-A902-7C4B-8378-DFAFDD1298AD}"/>
                </a:ext>
              </a:extLst>
            </p:cNvPr>
            <p:cNvSpPr/>
            <p:nvPr/>
          </p:nvSpPr>
          <p:spPr>
            <a:xfrm>
              <a:off x="686289" y="2199294"/>
              <a:ext cx="4522392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 0 1		  5</a:t>
              </a:r>
            </a:p>
            <a:p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+ </a:t>
              </a:r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 1 0		  6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1C5C98A-1ECC-334B-BEDE-ECFBC2AC6CB7}"/>
                </a:ext>
              </a:extLst>
            </p:cNvPr>
            <p:cNvCxnSpPr>
              <a:cxnSpLocks/>
            </p:cNvCxnSpPr>
            <p:nvPr/>
          </p:nvCxnSpPr>
          <p:spPr>
            <a:xfrm>
              <a:off x="686289" y="3030291"/>
              <a:ext cx="4890371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524EA68-0567-D54F-A438-963428578931}"/>
                </a:ext>
              </a:extLst>
            </p:cNvPr>
            <p:cNvSpPr/>
            <p:nvPr/>
          </p:nvSpPr>
          <p:spPr>
            <a:xfrm>
              <a:off x="1326063" y="3030291"/>
              <a:ext cx="396454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0 1 1 	</a:t>
              </a:r>
              <a:r>
                <a:rPr lang="en-US" sz="28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-5  != 11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2BE461-45AD-4B48-9C82-A9F3F0EEB730}"/>
                </a:ext>
              </a:extLst>
            </p:cNvPr>
            <p:cNvSpPr txBox="1"/>
            <p:nvPr/>
          </p:nvSpPr>
          <p:spPr>
            <a:xfrm>
              <a:off x="665323" y="1602216"/>
              <a:ext cx="671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B050"/>
                  </a:solidFill>
                </a:rPr>
                <a:t>Cout</a:t>
              </a:r>
              <a:endParaRPr lang="en-US" dirty="0">
                <a:solidFill>
                  <a:srgbClr val="00B050"/>
                </a:solidFill>
              </a:endParaRP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27EA4A-32C9-404E-B7FA-647EE100AC7E}"/>
                </a:ext>
              </a:extLst>
            </p:cNvPr>
            <p:cNvSpPr txBox="1"/>
            <p:nvPr/>
          </p:nvSpPr>
          <p:spPr>
            <a:xfrm>
              <a:off x="2212574" y="186841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3753F"/>
                  </a:solidFill>
                </a:rPr>
                <a:t>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5DD688F-FBB4-6048-B769-7FABAFA18DB9}"/>
                </a:ext>
              </a:extLst>
            </p:cNvPr>
            <p:cNvSpPr txBox="1"/>
            <p:nvPr/>
          </p:nvSpPr>
          <p:spPr>
            <a:xfrm>
              <a:off x="1374532" y="1603537"/>
              <a:ext cx="3129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dirty="0">
                <a:solidFill>
                  <a:srgbClr val="F3753F"/>
                </a:solidFill>
              </a:endParaRPr>
            </a:p>
            <a:p>
              <a:pPr algn="ctr"/>
              <a:r>
                <a:rPr lang="en-US" dirty="0">
                  <a:solidFill>
                    <a:srgbClr val="F3753F"/>
                  </a:solidFill>
                </a:rPr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DDAFF9-EFFD-DF4D-9EAB-5E5645E96514}"/>
                </a:ext>
              </a:extLst>
            </p:cNvPr>
            <p:cNvSpPr txBox="1"/>
            <p:nvPr/>
          </p:nvSpPr>
          <p:spPr>
            <a:xfrm>
              <a:off x="1796443" y="188250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3753F"/>
                  </a:solidFill>
                </a:rPr>
                <a:t>0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E5D7E1B-57B2-9846-A129-A5892851BCF1}"/>
              </a:ext>
            </a:extLst>
          </p:cNvPr>
          <p:cNvSpPr txBox="1"/>
          <p:nvPr/>
        </p:nvSpPr>
        <p:spPr>
          <a:xfrm>
            <a:off x="8793498" y="440913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C599F8-A8E0-F848-A107-FF3263A0C2B0}"/>
              </a:ext>
            </a:extLst>
          </p:cNvPr>
          <p:cNvSpPr txBox="1"/>
          <p:nvPr/>
        </p:nvSpPr>
        <p:spPr>
          <a:xfrm>
            <a:off x="9843524" y="442829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SMAX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A255BC0-6AAC-8B49-98B6-A2B154B7F292}"/>
              </a:ext>
            </a:extLst>
          </p:cNvPr>
          <p:cNvCxnSpPr>
            <a:cxnSpLocks/>
          </p:cNvCxnSpPr>
          <p:nvPr/>
        </p:nvCxnSpPr>
        <p:spPr>
          <a:xfrm flipH="1">
            <a:off x="9682531" y="3510813"/>
            <a:ext cx="3311" cy="1331150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D288FD-438B-8248-AD6A-97B54E17A918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7369373" y="274153"/>
            <a:ext cx="4681491" cy="4154138"/>
            <a:chOff x="2366" y="1413"/>
            <a:chExt cx="2388" cy="2119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91A8DB8-3864-9941-A029-2A63035BDD2C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2615" y="1499"/>
              <a:ext cx="1943" cy="1926"/>
            </a:xfrm>
            <a:custGeom>
              <a:avLst/>
              <a:gdLst>
                <a:gd name="T0" fmla="*/ 0 w 10000"/>
                <a:gd name="T1" fmla="*/ 0 h 10000"/>
                <a:gd name="T2" fmla="*/ 0 w 10000"/>
                <a:gd name="T3" fmla="*/ 0 h 10000"/>
                <a:gd name="T4" fmla="*/ 0 w 10000"/>
                <a:gd name="T5" fmla="*/ 1 h 10000"/>
                <a:gd name="T6" fmla="*/ 1 w 10000"/>
                <a:gd name="T7" fmla="*/ 0 h 10000"/>
                <a:gd name="T8" fmla="*/ 0 w 10000"/>
                <a:gd name="T9" fmla="*/ 0 h 10000"/>
                <a:gd name="T10" fmla="*/ 0 w 10000"/>
                <a:gd name="T11" fmla="*/ 0 h 1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00"/>
                <a:gd name="T19" fmla="*/ 0 h 10000"/>
                <a:gd name="T20" fmla="*/ 10000 w 10000"/>
                <a:gd name="T21" fmla="*/ 10000 h 100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00" h="10000">
                  <a:moveTo>
                    <a:pt x="5000" y="0"/>
                  </a:moveTo>
                  <a:cubicBezTo>
                    <a:pt x="2238" y="0"/>
                    <a:pt x="0" y="2238"/>
                    <a:pt x="0" y="5000"/>
                  </a:cubicBezTo>
                  <a:cubicBezTo>
                    <a:pt x="0" y="7761"/>
                    <a:pt x="2238" y="10000"/>
                    <a:pt x="5000" y="10000"/>
                  </a:cubicBezTo>
                  <a:cubicBezTo>
                    <a:pt x="7761" y="10000"/>
                    <a:pt x="10000" y="7761"/>
                    <a:pt x="10000" y="5000"/>
                  </a:cubicBezTo>
                  <a:cubicBezTo>
                    <a:pt x="10000" y="2238"/>
                    <a:pt x="7761" y="0"/>
                    <a:pt x="5000" y="0"/>
                  </a:cubicBezTo>
                  <a:close/>
                  <a:moveTo>
                    <a:pt x="5000" y="0"/>
                  </a:moveTo>
                </a:path>
              </a:pathLst>
            </a:cu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Helvetica Neue Regular" charset="0"/>
              </a:endParaRPr>
            </a:p>
          </p:txBody>
        </p:sp>
        <p:sp>
          <p:nvSpPr>
            <p:cNvPr id="40" name="Text Box 5">
              <a:extLst>
                <a:ext uri="{FF2B5EF4-FFF2-40B4-BE49-F238E27FC236}">
                  <a16:creationId xmlns:a16="http://schemas.microsoft.com/office/drawing/2014/main" id="{1732286F-9666-E34B-80C9-15EF6798AF8F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659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0000</a:t>
              </a:r>
            </a:p>
          </p:txBody>
        </p:sp>
        <p:sp>
          <p:nvSpPr>
            <p:cNvPr id="41" name="Text Box 6">
              <a:extLst>
                <a:ext uri="{FF2B5EF4-FFF2-40B4-BE49-F238E27FC236}">
                  <a16:creationId xmlns:a16="http://schemas.microsoft.com/office/drawing/2014/main" id="{A33C7C5E-33A9-C143-93E7-5CD48E48775A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918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0001</a:t>
              </a:r>
            </a:p>
          </p:txBody>
        </p:sp>
        <p:sp>
          <p:nvSpPr>
            <p:cNvPr id="42" name="Text Box 7">
              <a:extLst>
                <a:ext uri="{FF2B5EF4-FFF2-40B4-BE49-F238E27FC236}">
                  <a16:creationId xmlns:a16="http://schemas.microsoft.com/office/drawing/2014/main" id="{128E1013-3052-4440-9F59-4CDE1AF5F98C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183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0011</a:t>
              </a:r>
            </a:p>
          </p:txBody>
        </p:sp>
        <p:sp>
          <p:nvSpPr>
            <p:cNvPr id="43" name="Text Box 8">
              <a:extLst>
                <a:ext uri="{FF2B5EF4-FFF2-40B4-BE49-F238E27FC236}">
                  <a16:creationId xmlns:a16="http://schemas.microsoft.com/office/drawing/2014/main" id="{B75A6FDF-312A-6B4A-8668-046A9951C406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199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1111</a:t>
              </a:r>
            </a:p>
          </p:txBody>
        </p:sp>
        <p:sp>
          <p:nvSpPr>
            <p:cNvPr id="44" name="Text Box 9">
              <a:extLst>
                <a:ext uri="{FF2B5EF4-FFF2-40B4-BE49-F238E27FC236}">
                  <a16:creationId xmlns:a16="http://schemas.microsoft.com/office/drawing/2014/main" id="{0E062DFD-4C2F-544D-ACA7-E06B251C9678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964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1110</a:t>
              </a:r>
            </a:p>
          </p:txBody>
        </p:sp>
        <p:sp>
          <p:nvSpPr>
            <p:cNvPr id="45" name="Text Box 10">
              <a:extLst>
                <a:ext uri="{FF2B5EF4-FFF2-40B4-BE49-F238E27FC236}">
                  <a16:creationId xmlns:a16="http://schemas.microsoft.com/office/drawing/2014/main" id="{64EA367F-0210-2E46-986B-F0B63AF64E8F}"/>
                </a:ext>
              </a:extLst>
            </p:cNvPr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680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1100</a:t>
              </a:r>
            </a:p>
          </p:txBody>
        </p:sp>
        <p:sp>
          <p:nvSpPr>
            <p:cNvPr id="46" name="Text Box 11">
              <a:extLst>
                <a:ext uri="{FF2B5EF4-FFF2-40B4-BE49-F238E27FC236}">
                  <a16:creationId xmlns:a16="http://schemas.microsoft.com/office/drawing/2014/main" id="{A3A6822A-38E9-BC41-8D8F-E3F4F620B078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680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1011</a:t>
              </a:r>
            </a:p>
          </p:txBody>
        </p:sp>
        <p:sp>
          <p:nvSpPr>
            <p:cNvPr id="47" name="Text Box 12">
              <a:extLst>
                <a:ext uri="{FF2B5EF4-FFF2-40B4-BE49-F238E27FC236}">
                  <a16:creationId xmlns:a16="http://schemas.microsoft.com/office/drawing/2014/main" id="{76CC09F5-156B-424E-9933-752193C7DF00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03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1010</a:t>
              </a:r>
            </a:p>
          </p:txBody>
        </p:sp>
        <p:sp>
          <p:nvSpPr>
            <p:cNvPr id="48" name="Text Box 13">
              <a:extLst>
                <a:ext uri="{FF2B5EF4-FFF2-40B4-BE49-F238E27FC236}">
                  <a16:creationId xmlns:a16="http://schemas.microsoft.com/office/drawing/2014/main" id="{1BBECABF-1961-7E40-9511-0613FD2E7490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199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1000</a:t>
              </a:r>
            </a:p>
          </p:txBody>
        </p:sp>
        <p:sp>
          <p:nvSpPr>
            <p:cNvPr id="49" name="Text Box 14">
              <a:extLst>
                <a:ext uri="{FF2B5EF4-FFF2-40B4-BE49-F238E27FC236}">
                  <a16:creationId xmlns:a16="http://schemas.microsoft.com/office/drawing/2014/main" id="{BB0A4A78-FF59-8245-94A3-43D4FFB1CF0D}"/>
                </a:ext>
              </a:extLst>
            </p:cNvPr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659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0111</a:t>
              </a:r>
            </a:p>
          </p:txBody>
        </p:sp>
        <p:sp>
          <p:nvSpPr>
            <p:cNvPr id="50" name="Text Box 15">
              <a:extLst>
                <a:ext uri="{FF2B5EF4-FFF2-40B4-BE49-F238E27FC236}">
                  <a16:creationId xmlns:a16="http://schemas.microsoft.com/office/drawing/2014/main" id="{23CB4B38-D9DE-8547-A4A3-D889AFCDC21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918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0110</a:t>
              </a:r>
            </a:p>
          </p:txBody>
        </p:sp>
        <p:sp>
          <p:nvSpPr>
            <p:cNvPr id="51" name="Text Box 16">
              <a:extLst>
                <a:ext uri="{FF2B5EF4-FFF2-40B4-BE49-F238E27FC236}">
                  <a16:creationId xmlns:a16="http://schemas.microsoft.com/office/drawing/2014/main" id="{B35F28E7-501A-9749-9CAE-6316ADB67DCC}"/>
                </a:ext>
              </a:extLst>
            </p:cNvPr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183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0100</a:t>
              </a:r>
            </a:p>
          </p:txBody>
        </p:sp>
        <p:sp>
          <p:nvSpPr>
            <p:cNvPr id="52" name="Text Box 17">
              <a:extLst>
                <a:ext uri="{FF2B5EF4-FFF2-40B4-BE49-F238E27FC236}">
                  <a16:creationId xmlns:a16="http://schemas.microsoft.com/office/drawing/2014/main" id="{513775AF-489B-634D-B9F4-C330AB5ACEAE}"/>
                </a:ext>
              </a:extLst>
            </p:cNvPr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071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0010</a:t>
              </a:r>
            </a:p>
          </p:txBody>
        </p:sp>
        <p:sp>
          <p:nvSpPr>
            <p:cNvPr id="53" name="Text Box 18">
              <a:extLst>
                <a:ext uri="{FF2B5EF4-FFF2-40B4-BE49-F238E27FC236}">
                  <a16:creationId xmlns:a16="http://schemas.microsoft.com/office/drawing/2014/main" id="{6BE33198-AA79-7A4D-AFC7-181F1F65D445}"/>
                </a:ext>
              </a:extLst>
            </p:cNvPr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071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0101</a:t>
              </a:r>
            </a:p>
          </p:txBody>
        </p:sp>
        <p:sp>
          <p:nvSpPr>
            <p:cNvPr id="54" name="Text Box 19">
              <a:extLst>
                <a:ext uri="{FF2B5EF4-FFF2-40B4-BE49-F238E27FC236}">
                  <a16:creationId xmlns:a16="http://schemas.microsoft.com/office/drawing/2014/main" id="{08A73523-3AA0-C343-8518-46618B88FCB6}"/>
                </a:ext>
              </a:extLst>
            </p:cNvPr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964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1001</a:t>
              </a:r>
            </a:p>
          </p:txBody>
        </p:sp>
        <p:sp>
          <p:nvSpPr>
            <p:cNvPr id="55" name="Text Box 20">
              <a:extLst>
                <a:ext uri="{FF2B5EF4-FFF2-40B4-BE49-F238E27FC236}">
                  <a16:creationId xmlns:a16="http://schemas.microsoft.com/office/drawing/2014/main" id="{B5B03F96-F82D-D24D-AA9F-ADCA3EC8211A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803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1101</a:t>
              </a:r>
            </a:p>
          </p:txBody>
        </p:sp>
        <p:sp>
          <p:nvSpPr>
            <p:cNvPr id="56" name="Text Box 21">
              <a:extLst>
                <a:ext uri="{FF2B5EF4-FFF2-40B4-BE49-F238E27FC236}">
                  <a16:creationId xmlns:a16="http://schemas.microsoft.com/office/drawing/2014/main" id="{9B396A45-FA4C-7A48-9D92-57A2C4BD32FD}"/>
                </a:ext>
              </a:extLst>
            </p:cNvPr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950" y="1413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</a:t>
              </a:r>
            </a:p>
          </p:txBody>
        </p:sp>
        <p:sp>
          <p:nvSpPr>
            <p:cNvPr id="57" name="Text Box 22">
              <a:extLst>
                <a:ext uri="{FF2B5EF4-FFF2-40B4-BE49-F238E27FC236}">
                  <a16:creationId xmlns:a16="http://schemas.microsoft.com/office/drawing/2014/main" id="{1AEBE073-5671-E343-8FC9-875304E3BD21}"/>
                </a:ext>
              </a:extLst>
            </p:cNvPr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249" y="1602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+ 1</a:t>
              </a:r>
            </a:p>
          </p:txBody>
        </p:sp>
        <p:sp>
          <p:nvSpPr>
            <p:cNvPr id="58" name="Text Box 23">
              <a:extLst>
                <a:ext uri="{FF2B5EF4-FFF2-40B4-BE49-F238E27FC236}">
                  <a16:creationId xmlns:a16="http://schemas.microsoft.com/office/drawing/2014/main" id="{003C94DF-D507-0A40-963D-D3DDCC42A591}"/>
                </a:ext>
              </a:extLst>
            </p:cNvPr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4459" y="1858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+ 2</a:t>
              </a:r>
            </a:p>
          </p:txBody>
        </p:sp>
        <p:sp>
          <p:nvSpPr>
            <p:cNvPr id="59" name="Text Box 24">
              <a:extLst>
                <a:ext uri="{FF2B5EF4-FFF2-40B4-BE49-F238E27FC236}">
                  <a16:creationId xmlns:a16="http://schemas.microsoft.com/office/drawing/2014/main" id="{079116ED-6BEC-A94B-88B9-9F3C6B96419A}"/>
                </a:ext>
              </a:extLst>
            </p:cNvPr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549" y="2165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+ 3</a:t>
              </a:r>
            </a:p>
          </p:txBody>
        </p:sp>
        <p:sp>
          <p:nvSpPr>
            <p:cNvPr id="60" name="Text Box 25">
              <a:extLst>
                <a:ext uri="{FF2B5EF4-FFF2-40B4-BE49-F238E27FC236}">
                  <a16:creationId xmlns:a16="http://schemas.microsoft.com/office/drawing/2014/main" id="{D2379942-79F4-C244-9DF4-A0DE49D7DFBF}"/>
                </a:ext>
              </a:extLst>
            </p:cNvPr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4547" y="257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+ 4</a:t>
              </a:r>
            </a:p>
          </p:txBody>
        </p:sp>
        <p:sp>
          <p:nvSpPr>
            <p:cNvPr id="61" name="Text Box 26">
              <a:extLst>
                <a:ext uri="{FF2B5EF4-FFF2-40B4-BE49-F238E27FC236}">
                  <a16:creationId xmlns:a16="http://schemas.microsoft.com/office/drawing/2014/main" id="{A46FEE29-F366-074F-897E-CB8B1D9BB032}"/>
                </a:ext>
              </a:extLst>
            </p:cNvPr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4444" y="2909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+ 5</a:t>
              </a:r>
            </a:p>
          </p:txBody>
        </p:sp>
        <p:sp>
          <p:nvSpPr>
            <p:cNvPr id="62" name="Text Box 27">
              <a:extLst>
                <a:ext uri="{FF2B5EF4-FFF2-40B4-BE49-F238E27FC236}">
                  <a16:creationId xmlns:a16="http://schemas.microsoft.com/office/drawing/2014/main" id="{871CB724-EAC0-0F48-AF8E-468661F1C16B}"/>
                </a:ext>
              </a:extLst>
            </p:cNvPr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4227" y="318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+ 6</a:t>
              </a:r>
            </a:p>
          </p:txBody>
        </p:sp>
        <p:sp>
          <p:nvSpPr>
            <p:cNvPr id="63" name="Text Box 28">
              <a:extLst>
                <a:ext uri="{FF2B5EF4-FFF2-40B4-BE49-F238E27FC236}">
                  <a16:creationId xmlns:a16="http://schemas.microsoft.com/office/drawing/2014/main" id="{71F2DE11-0E26-7E48-B4A3-81656F935E35}"/>
                </a:ext>
              </a:extLst>
            </p:cNvPr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874" y="337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+ 7</a:t>
              </a:r>
            </a:p>
          </p:txBody>
        </p:sp>
        <p:sp>
          <p:nvSpPr>
            <p:cNvPr id="64" name="Text Box 29">
              <a:extLst>
                <a:ext uri="{FF2B5EF4-FFF2-40B4-BE49-F238E27FC236}">
                  <a16:creationId xmlns:a16="http://schemas.microsoft.com/office/drawing/2014/main" id="{7D67824E-730A-AA4F-BAD8-12378FA70937}"/>
                </a:ext>
              </a:extLst>
            </p:cNvPr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44" y="337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8</a:t>
              </a:r>
            </a:p>
          </p:txBody>
        </p:sp>
        <p:sp>
          <p:nvSpPr>
            <p:cNvPr id="65" name="Text Box 30">
              <a:extLst>
                <a:ext uri="{FF2B5EF4-FFF2-40B4-BE49-F238E27FC236}">
                  <a16:creationId xmlns:a16="http://schemas.microsoft.com/office/drawing/2014/main" id="{1300FB94-77CB-1F49-9548-08ECA901A205}"/>
                </a:ext>
              </a:extLst>
            </p:cNvPr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2708" y="318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7</a:t>
              </a:r>
            </a:p>
          </p:txBody>
        </p:sp>
        <p:sp>
          <p:nvSpPr>
            <p:cNvPr id="66" name="Text Box 31">
              <a:extLst>
                <a:ext uri="{FF2B5EF4-FFF2-40B4-BE49-F238E27FC236}">
                  <a16:creationId xmlns:a16="http://schemas.microsoft.com/office/drawing/2014/main" id="{DC00478F-D010-0B42-AD41-70AD3DEF79B3}"/>
                </a:ext>
              </a:extLst>
            </p:cNvPr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500" y="2909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– 6</a:t>
              </a:r>
            </a:p>
          </p:txBody>
        </p:sp>
        <p:sp>
          <p:nvSpPr>
            <p:cNvPr id="67" name="Text Box 32">
              <a:extLst>
                <a:ext uri="{FF2B5EF4-FFF2-40B4-BE49-F238E27FC236}">
                  <a16:creationId xmlns:a16="http://schemas.microsoft.com/office/drawing/2014/main" id="{CA509E57-9CB1-134E-A68F-B3A862A12F0D}"/>
                </a:ext>
              </a:extLst>
            </p:cNvPr>
            <p:cNvSpPr txBox="1"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2397" y="257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5</a:t>
              </a:r>
            </a:p>
          </p:txBody>
        </p:sp>
        <p:sp>
          <p:nvSpPr>
            <p:cNvPr id="68" name="Text Box 33">
              <a:extLst>
                <a:ext uri="{FF2B5EF4-FFF2-40B4-BE49-F238E27FC236}">
                  <a16:creationId xmlns:a16="http://schemas.microsoft.com/office/drawing/2014/main" id="{30072F5C-EAF7-2946-9910-6E69D15BA5A7}"/>
                </a:ext>
              </a:extLst>
            </p:cNvPr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2366" y="2165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4</a:t>
              </a:r>
            </a:p>
          </p:txBody>
        </p:sp>
        <p:sp>
          <p:nvSpPr>
            <p:cNvPr id="69" name="Text Box 34">
              <a:extLst>
                <a:ext uri="{FF2B5EF4-FFF2-40B4-BE49-F238E27FC236}">
                  <a16:creationId xmlns:a16="http://schemas.microsoft.com/office/drawing/2014/main" id="{3E088758-5EC2-AB4B-BD3A-93698ACB77C7}"/>
                </a:ext>
              </a:extLst>
            </p:cNvPr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480" y="1858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3</a:t>
              </a:r>
            </a:p>
          </p:txBody>
        </p:sp>
        <p:sp>
          <p:nvSpPr>
            <p:cNvPr id="70" name="Text Box 35">
              <a:extLst>
                <a:ext uri="{FF2B5EF4-FFF2-40B4-BE49-F238E27FC236}">
                  <a16:creationId xmlns:a16="http://schemas.microsoft.com/office/drawing/2014/main" id="{9112CB2C-1F9E-3149-B17A-44E2A32506FA}"/>
                </a:ext>
              </a:extLst>
            </p:cNvPr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687" y="1602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2</a:t>
              </a:r>
            </a:p>
          </p:txBody>
        </p:sp>
        <p:sp>
          <p:nvSpPr>
            <p:cNvPr id="71" name="Text Box 36">
              <a:extLst>
                <a:ext uri="{FF2B5EF4-FFF2-40B4-BE49-F238E27FC236}">
                  <a16:creationId xmlns:a16="http://schemas.microsoft.com/office/drawing/2014/main" id="{F4DA3E32-359B-C34D-ACB6-8EA8A21BD6A5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019" y="1413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1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7AFCD2B7-E733-6645-8107-ECE7A3967067}"/>
              </a:ext>
            </a:extLst>
          </p:cNvPr>
          <p:cNvSpPr txBox="1"/>
          <p:nvPr/>
        </p:nvSpPr>
        <p:spPr>
          <a:xfrm>
            <a:off x="9070933" y="1980392"/>
            <a:ext cx="1463040" cy="7132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b="1" dirty="0">
                <a:latin typeface="Calibri" pitchFamily="34" charset="0"/>
              </a:rPr>
              <a:t>Two’s </a:t>
            </a:r>
            <a:br>
              <a:rPr lang="en-US" b="1" dirty="0">
                <a:latin typeface="Calibri" pitchFamily="34" charset="0"/>
              </a:rPr>
            </a:br>
            <a:r>
              <a:rPr lang="en-US" b="1" dirty="0">
                <a:latin typeface="Calibri" pitchFamily="34" charset="0"/>
              </a:rPr>
              <a:t>Complement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48164D6-DB95-B646-A085-8B08E0CE9F7C}"/>
              </a:ext>
            </a:extLst>
          </p:cNvPr>
          <p:cNvGrpSpPr/>
          <p:nvPr/>
        </p:nvGrpSpPr>
        <p:grpSpPr>
          <a:xfrm>
            <a:off x="7773587" y="4616865"/>
            <a:ext cx="4100839" cy="1996048"/>
            <a:chOff x="6210250" y="837701"/>
            <a:chExt cx="4100839" cy="184704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C4590AA-4D4D-C54E-AC98-9E402E153964}"/>
                </a:ext>
              </a:extLst>
            </p:cNvPr>
            <p:cNvSpPr txBox="1"/>
            <p:nvPr/>
          </p:nvSpPr>
          <p:spPr>
            <a:xfrm>
              <a:off x="6210250" y="1484412"/>
              <a:ext cx="4100839" cy="120032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Overflow: </a:t>
              </a:r>
              <a:r>
                <a:rPr lang="en-US" sz="2400" dirty="0"/>
                <a:t>Occurs when an arithmetic result is beyond the min or max limits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BF9D723-FFCC-564F-9DDE-757A4F5617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3037" y="837701"/>
              <a:ext cx="1" cy="646711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341BDD5-1EB0-6040-A83C-4EAADB44E53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32540F-791E-64DE-B2B4-735A46130C30}"/>
              </a:ext>
            </a:extLst>
          </p:cNvPr>
          <p:cNvSpPr txBox="1"/>
          <p:nvPr/>
        </p:nvSpPr>
        <p:spPr>
          <a:xfrm>
            <a:off x="317574" y="5589133"/>
            <a:ext cx="682126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signed numbers: 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overflow occurs if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operands have same sign</a:t>
            </a: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 and </a:t>
            </a:r>
            <a:r>
              <a:rPr lang="en-US" sz="2400" dirty="0">
                <a:solidFill>
                  <a:srgbClr val="2C895B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result’s sign is different</a:t>
            </a:r>
          </a:p>
        </p:txBody>
      </p:sp>
    </p:spTree>
    <p:extLst>
      <p:ext uri="{BB962C8B-B14F-4D97-AF65-F5344CB8AC3E}">
        <p14:creationId xmlns:p14="http://schemas.microsoft.com/office/powerpoint/2010/main" val="199861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77" grpId="0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878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95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07C31-C537-BB4B-BE6C-26E80E0C0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90" y="103313"/>
            <a:ext cx="11466588" cy="418807"/>
          </a:xfrm>
        </p:spPr>
        <p:txBody>
          <a:bodyPr/>
          <a:lstStyle/>
          <a:p>
            <a:r>
              <a:rPr lang="en-US" sz="2400" dirty="0"/>
              <a:t>Five Step Workflow in the Linux Environment, Single Source File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D6E5EA-D9F8-6E40-BED3-06249A43BF47}"/>
              </a:ext>
            </a:extLst>
          </p:cNvPr>
          <p:cNvGrpSpPr/>
          <p:nvPr/>
        </p:nvGrpSpPr>
        <p:grpSpPr>
          <a:xfrm>
            <a:off x="5106183" y="2415018"/>
            <a:ext cx="5819631" cy="1292614"/>
            <a:chOff x="5327263" y="1846566"/>
            <a:chExt cx="5819631" cy="1292614"/>
          </a:xfrm>
        </p:grpSpPr>
        <p:sp>
          <p:nvSpPr>
            <p:cNvPr id="42" name="Rectangle 3">
              <a:extLst>
                <a:ext uri="{FF2B5EF4-FFF2-40B4-BE49-F238E27FC236}">
                  <a16:creationId xmlns:a16="http://schemas.microsoft.com/office/drawing/2014/main" id="{38C4D1AF-49B7-3D4C-9EE8-B9EC19F6DB8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6912285" y="2768240"/>
              <a:ext cx="4234609" cy="2769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arm32 Assembly  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(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MU Bright" panose="02000603000000000000" pitchFamily="2" charset="0"/>
                  <a:cs typeface="Courier New" panose="02070309020205020404" pitchFamily="49" charset="0"/>
                </a:rPr>
                <a:t>.s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C61F40D-0B07-774B-809A-12B4BD4C7BA0}"/>
                </a:ext>
              </a:extLst>
            </p:cNvPr>
            <p:cNvGrpSpPr/>
            <p:nvPr/>
          </p:nvGrpSpPr>
          <p:grpSpPr>
            <a:xfrm>
              <a:off x="5327263" y="1846566"/>
              <a:ext cx="4559196" cy="1292614"/>
              <a:chOff x="5327263" y="1846566"/>
              <a:chExt cx="4559196" cy="1292614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658F131C-59AF-9840-903D-DB679D91BC14}"/>
                  </a:ext>
                </a:extLst>
              </p:cNvPr>
              <p:cNvSpPr/>
              <p:nvPr/>
            </p:nvSpPr>
            <p:spPr bwMode="auto">
              <a:xfrm>
                <a:off x="5327263" y="2773420"/>
                <a:ext cx="1639663" cy="36576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prog.s</a:t>
                </a:r>
                <a:endPara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222CF74-2079-3243-A2EE-4D023D901CD7}"/>
                  </a:ext>
                </a:extLst>
              </p:cNvPr>
              <p:cNvGrpSpPr/>
              <p:nvPr/>
            </p:nvGrpSpPr>
            <p:grpSpPr>
              <a:xfrm>
                <a:off x="5938714" y="1846566"/>
                <a:ext cx="3947745" cy="929843"/>
                <a:chOff x="5938714" y="1846566"/>
                <a:chExt cx="3947745" cy="929843"/>
              </a:xfrm>
            </p:grpSpPr>
            <p:sp>
              <p:nvSpPr>
                <p:cNvPr id="7" name="Line 6">
                  <a:extLst>
                    <a:ext uri="{FF2B5EF4-FFF2-40B4-BE49-F238E27FC236}">
                      <a16:creationId xmlns:a16="http://schemas.microsoft.com/office/drawing/2014/main" id="{413A62D5-4B33-FD49-976F-BB46AABA892C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6139473" y="1846566"/>
                  <a:ext cx="376" cy="929843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square" lIns="90487" tIns="44450" rIns="90487" bIns="44450">
                  <a:spAutoFit/>
                </a:bodyPr>
                <a:lstStyle/>
                <a:p>
                  <a:endParaRPr lang="en-US" b="1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4A2F665-DB74-E040-B999-63756C747F7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5938714" y="2203429"/>
                  <a:ext cx="1481505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487" tIns="44450" rIns="90487" bIns="44450">
                  <a:spAutoFit/>
                </a:bodyPr>
                <a:lstStyle/>
                <a:p>
                  <a:pPr algn="r"/>
                  <a:r>
                    <a:rPr lang="en-US" b="1" dirty="0" err="1">
                      <a:solidFill>
                        <a:srgbClr val="FF0000"/>
                      </a:solidFill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gcc</a:t>
                  </a:r>
                  <a:r>
                    <a: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 compile</a:t>
                  </a:r>
                </a:p>
              </p:txBody>
            </p:sp>
            <p:sp>
              <p:nvSpPr>
                <p:cNvPr id="48" name="Rectangle 3">
                  <a:extLst>
                    <a:ext uri="{FF2B5EF4-FFF2-40B4-BE49-F238E27FC236}">
                      <a16:creationId xmlns:a16="http://schemas.microsoft.com/office/drawing/2014/main" id="{31292C7F-FAC7-4645-A50A-777965DFBF5B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6117344" y="2429610"/>
                  <a:ext cx="3769115" cy="27699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487" tIns="0" rIns="90487" bIns="0" anchor="ctr" anchorCtr="0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b="1" dirty="0">
                    <a:solidFill>
                      <a:schemeClr val="accent5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F20475-CF62-7543-8F17-8B83A2296BE1}"/>
              </a:ext>
            </a:extLst>
          </p:cNvPr>
          <p:cNvGrpSpPr/>
          <p:nvPr/>
        </p:nvGrpSpPr>
        <p:grpSpPr>
          <a:xfrm>
            <a:off x="5150345" y="3707632"/>
            <a:ext cx="5250007" cy="1686936"/>
            <a:chOff x="5371425" y="3139180"/>
            <a:chExt cx="5250007" cy="1686936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706A2E37-C263-9A46-82CA-D3694D3ACDFA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011088" y="3718120"/>
              <a:ext cx="2348622" cy="110799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Object file (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MU Bright" panose="02000603000000000000" pitchFamily="2" charset="0"/>
                  <a:cs typeface="Courier New" panose="02070309020205020404" pitchFamily="49" charset="0"/>
                </a:rPr>
                <a:t>.o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 </a:t>
              </a:r>
            </a:p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arm32 machine code</a:t>
              </a:r>
            </a:p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partial missing libraries 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6DB45B8-C1F1-4746-B1FD-866387475CBF}"/>
                </a:ext>
              </a:extLst>
            </p:cNvPr>
            <p:cNvSpPr/>
            <p:nvPr/>
          </p:nvSpPr>
          <p:spPr bwMode="auto">
            <a:xfrm>
              <a:off x="5371425" y="3895724"/>
              <a:ext cx="1639663" cy="365760"/>
            </a:xfrm>
            <a:prstGeom prst="roundRect">
              <a:avLst/>
            </a:prstGeom>
            <a:solidFill>
              <a:srgbClr val="0070C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err="1">
                  <a:solidFill>
                    <a:schemeClr val="bg1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prog.o</a:t>
              </a:r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</p:txBody>
        </p:sp>
        <p:sp>
          <p:nvSpPr>
            <p:cNvPr id="46" name="Line 14">
              <a:extLst>
                <a:ext uri="{FF2B5EF4-FFF2-40B4-BE49-F238E27FC236}">
                  <a16:creationId xmlns:a16="http://schemas.microsoft.com/office/drawing/2014/main" id="{F4DC2D82-A359-BB45-8EB1-819C6B78AE9A}"/>
                </a:ext>
              </a:extLst>
            </p:cNvPr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 flipH="1">
              <a:off x="6147439" y="3139180"/>
              <a:ext cx="1" cy="73563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1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8">
              <a:extLst>
                <a:ext uri="{FF2B5EF4-FFF2-40B4-BE49-F238E27FC236}">
                  <a16:creationId xmlns:a16="http://schemas.microsoft.com/office/drawing/2014/main" id="{A9989ADD-9801-B94D-896F-5486D0FDC643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5985163" y="3226593"/>
              <a:ext cx="2200236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b="1" dirty="0" err="1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gcc</a:t>
              </a: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(gas) Assembler</a:t>
              </a:r>
            </a:p>
          </p:txBody>
        </p:sp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id="{211F695F-3948-D846-8C38-54D9E874536D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6230491" y="3603813"/>
              <a:ext cx="4390941" cy="2769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endParaRPr lang="en-US" b="1" dirty="0">
                <a:solidFill>
                  <a:schemeClr val="accent5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230607-3351-7B49-9404-38247391508F}"/>
              </a:ext>
            </a:extLst>
          </p:cNvPr>
          <p:cNvGrpSpPr/>
          <p:nvPr/>
        </p:nvGrpSpPr>
        <p:grpSpPr>
          <a:xfrm>
            <a:off x="6048406" y="1180858"/>
            <a:ext cx="6070971" cy="1410668"/>
            <a:chOff x="6226477" y="646796"/>
            <a:chExt cx="6070971" cy="1410668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5CA694F4-23B7-4A4D-A6DE-C42AD77E8383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7108618" y="672469"/>
              <a:ext cx="5188830" cy="13849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include files have function prototype and other declaration (later slides)</a:t>
              </a:r>
            </a:p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contents of included .h files are </a:t>
              </a:r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inserted/expanded 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by </a:t>
              </a:r>
              <a:r>
                <a:rPr lang="en-US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cpp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(c pre-processor phase of </a:t>
              </a:r>
              <a:r>
                <a:rPr lang="en-US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gcc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 into 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MU Bright" panose="02000603000000000000" pitchFamily="2" charset="0"/>
                  <a:cs typeface="Courier New" panose="02070309020205020404" pitchFamily="49" charset="0"/>
                </a:rPr>
                <a:t>files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prior to compilation start at their position in the file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258CF55-AA19-4C4E-9ECA-C169E1096355}"/>
                </a:ext>
              </a:extLst>
            </p:cNvPr>
            <p:cNvCxnSpPr>
              <a:cxnSpLocks/>
            </p:cNvCxnSpPr>
            <p:nvPr/>
          </p:nvCxnSpPr>
          <p:spPr>
            <a:xfrm>
              <a:off x="6226477" y="646796"/>
              <a:ext cx="377" cy="877943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1A403F-8D40-9A46-89D1-26EC9A4D925C}"/>
              </a:ext>
            </a:extLst>
          </p:cNvPr>
          <p:cNvGrpSpPr/>
          <p:nvPr/>
        </p:nvGrpSpPr>
        <p:grpSpPr>
          <a:xfrm>
            <a:off x="5075814" y="540627"/>
            <a:ext cx="2593087" cy="1894841"/>
            <a:chOff x="5305741" y="298143"/>
            <a:chExt cx="2593087" cy="189484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225152E-2770-FF40-993F-C731511BCAF6}"/>
                </a:ext>
              </a:extLst>
            </p:cNvPr>
            <p:cNvSpPr/>
            <p:nvPr/>
          </p:nvSpPr>
          <p:spPr bwMode="auto">
            <a:xfrm>
              <a:off x="5329626" y="1827224"/>
              <a:ext cx="1639663" cy="3657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prog.c</a:t>
              </a:r>
              <a:endPara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EDE69E9-10EB-2644-90F7-46FD01B9D938}"/>
                </a:ext>
              </a:extLst>
            </p:cNvPr>
            <p:cNvGrpSpPr/>
            <p:nvPr/>
          </p:nvGrpSpPr>
          <p:grpSpPr>
            <a:xfrm>
              <a:off x="5305741" y="298143"/>
              <a:ext cx="2593087" cy="775981"/>
              <a:chOff x="5305741" y="298143"/>
              <a:chExt cx="2593087" cy="775981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6CDC4148-7759-9649-A985-27A09F723C63}"/>
                  </a:ext>
                </a:extLst>
              </p:cNvPr>
              <p:cNvSpPr/>
              <p:nvPr/>
            </p:nvSpPr>
            <p:spPr bwMode="auto">
              <a:xfrm>
                <a:off x="5305741" y="298143"/>
                <a:ext cx="1702460" cy="67653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&lt;</a:t>
                </a:r>
                <a:r>
                  <a:rPr lang="en-US" b="1" dirty="0" err="1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stdio.h</a:t>
                </a: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&gt;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&lt;</a:t>
                </a:r>
                <a:r>
                  <a:rPr lang="en-US" b="1" dirty="0" err="1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stdlib.h</a:t>
                </a: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&gt;</a:t>
                </a:r>
              </a:p>
            </p:txBody>
          </p:sp>
          <p:sp>
            <p:nvSpPr>
              <p:cNvPr id="71" name="Rectangle 3">
                <a:extLst>
                  <a:ext uri="{FF2B5EF4-FFF2-40B4-BE49-F238E27FC236}">
                    <a16:creationId xmlns:a16="http://schemas.microsoft.com/office/drawing/2014/main" id="{8DFD15BE-A9B6-894A-9565-42E0DEB90A2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6087148" y="797125"/>
                <a:ext cx="1811680" cy="27699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90487" tIns="0" rIns="90487" bIns="0" anchor="ctr" anchorCtr="0">
                <a:spAutoFit/>
              </a:bodyPr>
              <a:lstStyle/>
              <a:p>
                <a:pPr algn="r">
                  <a:lnSpc>
                    <a:spcPct val="100000"/>
                  </a:lnSpc>
                </a:pP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54" name="Text Box 4">
            <a:extLst>
              <a:ext uri="{FF2B5EF4-FFF2-40B4-BE49-F238E27FC236}">
                <a16:creationId xmlns:a16="http://schemas.microsoft.com/office/drawing/2014/main" id="{21D4C9ED-FD27-8048-A262-33F7C03ED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190" y="577787"/>
            <a:ext cx="4393247" cy="409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 simple C Program */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World\n");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591A4B-600C-264C-83DE-B5AE639FBA7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462D80-9911-3D4E-91B5-3F2C43A161C0}"/>
              </a:ext>
            </a:extLst>
          </p:cNvPr>
          <p:cNvGrpSpPr/>
          <p:nvPr/>
        </p:nvGrpSpPr>
        <p:grpSpPr>
          <a:xfrm>
            <a:off x="441297" y="5061209"/>
            <a:ext cx="4680283" cy="1190932"/>
            <a:chOff x="378315" y="5040625"/>
            <a:chExt cx="4680283" cy="119093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09803-4F6D-9048-BC89-442A5F18B10A}"/>
                </a:ext>
              </a:extLst>
            </p:cNvPr>
            <p:cNvSpPr/>
            <p:nvPr/>
          </p:nvSpPr>
          <p:spPr>
            <a:xfrm>
              <a:off x="378315" y="5788309"/>
              <a:ext cx="1760049" cy="44324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Linux Loader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9A017C-09F7-9042-B8E8-8C1A8C58F349}"/>
                </a:ext>
              </a:extLst>
            </p:cNvPr>
            <p:cNvSpPr txBox="1"/>
            <p:nvPr/>
          </p:nvSpPr>
          <p:spPr>
            <a:xfrm>
              <a:off x="378315" y="5040625"/>
              <a:ext cx="4530407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2000" dirty="0"/>
                <a:t>Create a </a:t>
              </a:r>
              <a:r>
                <a:rPr lang="en-US" sz="2000" dirty="0" err="1"/>
                <a:t>linux</a:t>
              </a:r>
              <a:r>
                <a:rPr lang="en-US" sz="2000" dirty="0"/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process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/>
                <a:t>Load into memory &amp; Execute </a:t>
              </a:r>
              <a:r>
                <a:rPr lang="en-US" sz="2000" dirty="0" err="1"/>
                <a:t>a.out</a:t>
              </a:r>
              <a:endParaRPr lang="en-US" sz="2000" dirty="0"/>
            </a:p>
          </p:txBody>
        </p:sp>
        <p:sp>
          <p:nvSpPr>
            <p:cNvPr id="37" name="Line 14">
              <a:extLst>
                <a:ext uri="{FF2B5EF4-FFF2-40B4-BE49-F238E27FC236}">
                  <a16:creationId xmlns:a16="http://schemas.microsoft.com/office/drawing/2014/main" id="{675A8331-9A00-D948-B1D8-2A67657C4BB4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H="1" flipV="1">
              <a:off x="2138363" y="6009932"/>
              <a:ext cx="2920235" cy="18369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1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AE0764-861B-F241-9AE2-C30B36B3B021}"/>
              </a:ext>
            </a:extLst>
          </p:cNvPr>
          <p:cNvGrpSpPr/>
          <p:nvPr/>
        </p:nvGrpSpPr>
        <p:grpSpPr>
          <a:xfrm>
            <a:off x="2382910" y="4795121"/>
            <a:ext cx="9497851" cy="1883588"/>
            <a:chOff x="2382910" y="4795121"/>
            <a:chExt cx="9497851" cy="188358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6E13437-E3EF-AD48-A665-9B773671B45B}"/>
                </a:ext>
              </a:extLst>
            </p:cNvPr>
            <p:cNvGrpSpPr/>
            <p:nvPr/>
          </p:nvGrpSpPr>
          <p:grpSpPr>
            <a:xfrm>
              <a:off x="5132099" y="4795121"/>
              <a:ext cx="6748662" cy="1883588"/>
              <a:chOff x="5420007" y="4027467"/>
              <a:chExt cx="6748662" cy="188358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C356C5-96AA-FB4F-AA95-858CAF3A1D2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185264" y="4705638"/>
                <a:ext cx="1805539" cy="36676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90487" tIns="44450" rIns="90487" bIns="44450">
                <a:spAutoFit/>
              </a:bodyPr>
              <a:lstStyle/>
              <a:p>
                <a:pPr algn="r">
                  <a:lnSpc>
                    <a:spcPct val="100000"/>
                  </a:lnSpc>
                </a:pPr>
                <a:r>
                  <a:rPr lang="en-US" b="1" dirty="0" err="1">
                    <a:solidFill>
                      <a:srgbClr val="FF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ld</a:t>
                </a:r>
                <a:r>
                  <a: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Linkage Editor</a:t>
                </a:r>
              </a:p>
            </p:txBody>
          </p:sp>
          <p:sp>
            <p:nvSpPr>
              <p:cNvPr id="11" name="Line 14">
                <a:extLst>
                  <a:ext uri="{FF2B5EF4-FFF2-40B4-BE49-F238E27FC236}">
                    <a16:creationId xmlns:a16="http://schemas.microsoft.com/office/drawing/2014/main" id="{9EB74499-3CC1-7448-A5D0-D55E9F1062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206301" y="4027467"/>
                <a:ext cx="7966" cy="107163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square" lIns="90487" tIns="44450" rIns="90487" bIns="44450">
                <a:spAutoFit/>
              </a:bodyPr>
              <a:lstStyle/>
              <a:p>
                <a:endParaRPr lang="en-US" b="1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BBEF53DF-8AA2-9643-BFAD-14D5691E5F77}"/>
                  </a:ext>
                </a:extLst>
              </p:cNvPr>
              <p:cNvSpPr/>
              <p:nvPr/>
            </p:nvSpPr>
            <p:spPr bwMode="auto">
              <a:xfrm>
                <a:off x="5420007" y="5077993"/>
                <a:ext cx="1639663" cy="833050"/>
              </a:xfrm>
              <a:prstGeom prst="roundRect">
                <a:avLst/>
              </a:prstGeom>
              <a:solidFill>
                <a:srgbClr val="FFCC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a.out</a:t>
                </a:r>
                <a:endPara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6F68AC-E384-7942-BE94-5ECE3CA2704C}"/>
                  </a:ext>
                </a:extLst>
              </p:cNvPr>
              <p:cNvSpPr txBox="1"/>
              <p:nvPr/>
            </p:nvSpPr>
            <p:spPr>
              <a:xfrm>
                <a:off x="7071950" y="5264724"/>
                <a:ext cx="5096719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Links in already compiled standard c library</a:t>
                </a:r>
              </a:p>
              <a:p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Executable in machine code file</a:t>
                </a:r>
              </a:p>
            </p:txBody>
          </p:sp>
        </p:grp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C44AF26D-ED26-8F47-9317-E22A39749370}"/>
                </a:ext>
              </a:extLst>
            </p:cNvPr>
            <p:cNvSpPr/>
            <p:nvPr/>
          </p:nvSpPr>
          <p:spPr bwMode="auto">
            <a:xfrm>
              <a:off x="2382910" y="6289722"/>
              <a:ext cx="1639663" cy="365760"/>
            </a:xfrm>
            <a:prstGeom prst="roundRect">
              <a:avLst/>
            </a:prstGeom>
            <a:solidFill>
              <a:srgbClr val="2C895B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err="1">
                  <a:solidFill>
                    <a:schemeClr val="bg1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libc</a:t>
              </a:r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</p:txBody>
        </p:sp>
        <p:sp>
          <p:nvSpPr>
            <p:cNvPr id="41" name="Line 14">
              <a:extLst>
                <a:ext uri="{FF2B5EF4-FFF2-40B4-BE49-F238E27FC236}">
                  <a16:creationId xmlns:a16="http://schemas.microsoft.com/office/drawing/2014/main" id="{57527BDB-D223-0B47-88BF-A16C9DF364E3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V="1">
              <a:off x="4031179" y="6472588"/>
              <a:ext cx="1044635" cy="13"/>
            </a:xfrm>
            <a:prstGeom prst="line">
              <a:avLst/>
            </a:prstGeom>
            <a:noFill/>
            <a:ln w="28575">
              <a:solidFill>
                <a:srgbClr val="2C895B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1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sp>
        <p:nvSpPr>
          <p:cNvPr id="44" name="Rectangle 2">
            <a:extLst>
              <a:ext uri="{FF2B5EF4-FFF2-40B4-BE49-F238E27FC236}">
                <a16:creationId xmlns:a16="http://schemas.microsoft.com/office/drawing/2014/main" id="{156C6A21-F285-974C-95FC-C57E84284ED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88578" y="3017626"/>
            <a:ext cx="2762915" cy="2893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90487" tIns="0" rIns="90487" bIns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Source to Execution</a:t>
            </a:r>
          </a:p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Five Step Process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Compile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Assemble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Link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Load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Execute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47B984-5BAA-9269-874E-9E8D38340FD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17767" y="1446560"/>
            <a:ext cx="1481505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r"/>
            <a:r>
              <a:rPr lang="en-US" b="1" dirty="0" err="1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cpp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E04B3-BD0E-5D88-6D27-9E5EB72257CF}"/>
              </a:ext>
            </a:extLst>
          </p:cNvPr>
          <p:cNvSpPr txBox="1"/>
          <p:nvPr/>
        </p:nvSpPr>
        <p:spPr>
          <a:xfrm>
            <a:off x="7418223" y="613509"/>
            <a:ext cx="396364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% </a:t>
            </a:r>
            <a:r>
              <a:rPr lang="en-US" dirty="0" err="1">
                <a:solidFill>
                  <a:schemeClr val="accent6"/>
                </a:solidFill>
              </a:rPr>
              <a:t>gcc</a:t>
            </a:r>
            <a:r>
              <a:rPr lang="en-US" dirty="0">
                <a:solidFill>
                  <a:schemeClr val="accent6"/>
                </a:solidFill>
              </a:rPr>
              <a:t> –Wall –</a:t>
            </a:r>
            <a:r>
              <a:rPr lang="en-US" dirty="0" err="1">
                <a:solidFill>
                  <a:schemeClr val="accent6"/>
                </a:solidFill>
              </a:rPr>
              <a:t>Wextra</a:t>
            </a:r>
            <a:r>
              <a:rPr lang="en-US" dirty="0">
                <a:solidFill>
                  <a:schemeClr val="accent6"/>
                </a:solidFill>
              </a:rPr>
              <a:t> –</a:t>
            </a:r>
            <a:r>
              <a:rPr lang="en-US" dirty="0" err="1">
                <a:solidFill>
                  <a:schemeClr val="accent6"/>
                </a:solidFill>
              </a:rPr>
              <a:t>Werror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prog.c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3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4" grpId="0" animBg="1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Each use of a * operator results in one additional read 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30120" y="1066800"/>
            <a:ext cx="11778938" cy="51123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800" dirty="0">
                <a:cs typeface="Consolas" panose="020B0609020204030204" pitchFamily="49" charset="0"/>
              </a:rPr>
              <a:t>Each </a:t>
            </a:r>
            <a:r>
              <a:rPr lang="en-US" sz="2800" dirty="0">
                <a:solidFill>
                  <a:srgbClr val="FF0000"/>
                </a:solidFill>
                <a:cs typeface="Consolas" panose="020B0609020204030204" pitchFamily="49" charset="0"/>
              </a:rPr>
              <a:t>*</a:t>
            </a:r>
            <a:r>
              <a:rPr lang="en-US" sz="2800" dirty="0">
                <a:cs typeface="Consolas" panose="020B0609020204030204" pitchFamily="49" charset="0"/>
              </a:rPr>
              <a:t> when used as a dereference operator in a </a:t>
            </a:r>
            <a:r>
              <a:rPr lang="en-US" sz="2800" dirty="0">
                <a:solidFill>
                  <a:srgbClr val="FF0000"/>
                </a:solidFill>
                <a:cs typeface="Consolas" panose="020B0609020204030204" pitchFamily="49" charset="0"/>
              </a:rPr>
              <a:t>statement</a:t>
            </a:r>
            <a:r>
              <a:rPr lang="en-US" sz="2800" dirty="0">
                <a:cs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F37440"/>
                </a:solidFill>
                <a:cs typeface="Consolas" panose="020B0609020204030204" pitchFamily="49" charset="0"/>
              </a:rPr>
              <a:t>Lside</a:t>
            </a:r>
            <a:r>
              <a:rPr lang="en-US" sz="2800" dirty="0">
                <a:cs typeface="Consolas" panose="020B0609020204030204" pitchFamily="49" charset="0"/>
              </a:rPr>
              <a:t> and </a:t>
            </a:r>
            <a:r>
              <a:rPr lang="en-US" sz="2800" dirty="0" err="1">
                <a:solidFill>
                  <a:srgbClr val="2C895B"/>
                </a:solidFill>
                <a:cs typeface="Consolas" panose="020B0609020204030204" pitchFamily="49" charset="0"/>
              </a:rPr>
              <a:t>Rside</a:t>
            </a:r>
            <a:r>
              <a:rPr lang="en-US" sz="2800" dirty="0">
                <a:cs typeface="Consolas" panose="020B0609020204030204" pitchFamily="49" charset="0"/>
              </a:rPr>
              <a:t>) </a:t>
            </a:r>
            <a:r>
              <a:rPr lang="en-US" sz="2800" dirty="0">
                <a:solidFill>
                  <a:srgbClr val="0070C0"/>
                </a:solidFill>
                <a:cs typeface="Consolas" panose="020B0609020204030204" pitchFamily="49" charset="0"/>
              </a:rPr>
              <a:t>generates an </a:t>
            </a:r>
            <a:r>
              <a:rPr lang="en-US" sz="2800" u="sng" dirty="0">
                <a:solidFill>
                  <a:srgbClr val="0070C0"/>
                </a:solidFill>
                <a:cs typeface="Consolas" panose="020B0609020204030204" pitchFamily="49" charset="0"/>
              </a:rPr>
              <a:t>additional</a:t>
            </a:r>
            <a:r>
              <a:rPr lang="en-US" sz="2800" dirty="0">
                <a:solidFill>
                  <a:srgbClr val="0070C0"/>
                </a:solidFill>
                <a:cs typeface="Consolas" panose="020B0609020204030204" pitchFamily="49" charset="0"/>
              </a:rPr>
              <a:t> read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7675189" y="1708955"/>
            <a:ext cx="3050061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2, y = 1; int *x;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&amp;z;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*x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21EF3B-2D10-CE41-B5B4-D57BD66022ED}"/>
              </a:ext>
            </a:extLst>
          </p:cNvPr>
          <p:cNvSpPr txBox="1"/>
          <p:nvPr/>
        </p:nvSpPr>
        <p:spPr>
          <a:xfrm>
            <a:off x="1033800" y="2143573"/>
            <a:ext cx="3050062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2,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&amp;y;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*x = z;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21155C-BA25-844B-8073-13D11870FFD5}"/>
              </a:ext>
            </a:extLst>
          </p:cNvPr>
          <p:cNvGrpSpPr/>
          <p:nvPr/>
        </p:nvGrpSpPr>
        <p:grpSpPr>
          <a:xfrm>
            <a:off x="666761" y="2263802"/>
            <a:ext cx="4240502" cy="3141797"/>
            <a:chOff x="4235147" y="2974234"/>
            <a:chExt cx="4240502" cy="314179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D56C83-1F37-CB49-805C-598D9F5CF36F}"/>
                </a:ext>
              </a:extLst>
            </p:cNvPr>
            <p:cNvSpPr txBox="1"/>
            <p:nvPr/>
          </p:nvSpPr>
          <p:spPr>
            <a:xfrm>
              <a:off x="4602186" y="461825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463FE92-BB16-EB42-8ED2-749625C9F31E}"/>
                </a:ext>
              </a:extLst>
            </p:cNvPr>
            <p:cNvSpPr txBox="1"/>
            <p:nvPr/>
          </p:nvSpPr>
          <p:spPr>
            <a:xfrm>
              <a:off x="4273438" y="463499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8F6348C-93C4-0546-8AA1-C8597E7E99C9}"/>
                </a:ext>
              </a:extLst>
            </p:cNvPr>
            <p:cNvSpPr txBox="1"/>
            <p:nvPr/>
          </p:nvSpPr>
          <p:spPr>
            <a:xfrm>
              <a:off x="6691152" y="460422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2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D4F271C-829C-DC4F-AAF2-DF1B75384002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 flipV="1">
              <a:off x="5100026" y="4819665"/>
              <a:ext cx="1591126" cy="1538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2762C07-A147-EC47-B208-E628271D94DC}"/>
                </a:ext>
              </a:extLst>
            </p:cNvPr>
            <p:cNvSpPr txBox="1"/>
            <p:nvPr/>
          </p:nvSpPr>
          <p:spPr>
            <a:xfrm>
              <a:off x="4235147" y="5416424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434D5B4-6697-3041-8593-53124ECC8C28}"/>
                </a:ext>
              </a:extLst>
            </p:cNvPr>
            <p:cNvSpPr txBox="1"/>
            <p:nvPr/>
          </p:nvSpPr>
          <p:spPr>
            <a:xfrm>
              <a:off x="4563895" y="5403206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71B7EFED-4B67-424A-B882-B50F28F59F80}"/>
                </a:ext>
              </a:extLst>
            </p:cNvPr>
            <p:cNvSpPr/>
            <p:nvPr/>
          </p:nvSpPr>
          <p:spPr>
            <a:xfrm rot="8310007" flipH="1">
              <a:off x="4417066" y="2974234"/>
              <a:ext cx="4058583" cy="2160200"/>
            </a:xfrm>
            <a:prstGeom prst="arc">
              <a:avLst>
                <a:gd name="adj1" fmla="val 11912048"/>
                <a:gd name="adj2" fmla="val 15592969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5E75812-FB2B-8640-BCBC-D6A8D5C5CD5D}"/>
                </a:ext>
              </a:extLst>
            </p:cNvPr>
            <p:cNvSpPr txBox="1"/>
            <p:nvPr/>
          </p:nvSpPr>
          <p:spPr>
            <a:xfrm>
              <a:off x="4708576" y="5715921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D80912F-E654-5E43-8980-6B87D540B4E4}"/>
                </a:ext>
              </a:extLst>
            </p:cNvPr>
            <p:cNvSpPr txBox="1"/>
            <p:nvPr/>
          </p:nvSpPr>
          <p:spPr>
            <a:xfrm>
              <a:off x="6956029" y="4994098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CFC69F-FC50-9040-B700-0061A77A0A67}"/>
                </a:ext>
              </a:extLst>
            </p:cNvPr>
            <p:cNvSpPr txBox="1"/>
            <p:nvPr/>
          </p:nvSpPr>
          <p:spPr>
            <a:xfrm>
              <a:off x="4681932" y="491693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4B37CC2-4361-1F45-AB45-C2548F6EC7E1}"/>
                </a:ext>
              </a:extLst>
            </p:cNvPr>
            <p:cNvSpPr txBox="1"/>
            <p:nvPr/>
          </p:nvSpPr>
          <p:spPr>
            <a:xfrm>
              <a:off x="7678074" y="459398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4101AFF-2066-6046-A048-B7089EC444B2}"/>
              </a:ext>
            </a:extLst>
          </p:cNvPr>
          <p:cNvGrpSpPr/>
          <p:nvPr/>
        </p:nvGrpSpPr>
        <p:grpSpPr>
          <a:xfrm>
            <a:off x="7217296" y="4225374"/>
            <a:ext cx="3803725" cy="1763703"/>
            <a:chOff x="8201749" y="4699138"/>
            <a:chExt cx="3803725" cy="176370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E23A6-4D09-1D4B-9877-F4FA955B1120}"/>
                </a:ext>
              </a:extLst>
            </p:cNvPr>
            <p:cNvSpPr txBox="1"/>
            <p:nvPr/>
          </p:nvSpPr>
          <p:spPr>
            <a:xfrm>
              <a:off x="8588205" y="473091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476EB-03A2-5542-892E-0338B47023A0}"/>
                </a:ext>
              </a:extLst>
            </p:cNvPr>
            <p:cNvSpPr txBox="1"/>
            <p:nvPr/>
          </p:nvSpPr>
          <p:spPr>
            <a:xfrm>
              <a:off x="8259457" y="474765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x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4FEB95-BFCA-EB47-B391-8DBA49B61CC9}"/>
                </a:ext>
              </a:extLst>
            </p:cNvPr>
            <p:cNvSpPr txBox="1"/>
            <p:nvPr/>
          </p:nvSpPr>
          <p:spPr>
            <a:xfrm>
              <a:off x="10677171" y="471688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2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AF64F4-BB26-9245-B6EF-07409C49FF3B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9086045" y="4932325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8613F6-FCE7-E848-9670-750ABF0D6E54}"/>
                </a:ext>
              </a:extLst>
            </p:cNvPr>
            <p:cNvSpPr txBox="1"/>
            <p:nvPr/>
          </p:nvSpPr>
          <p:spPr>
            <a:xfrm>
              <a:off x="11651582" y="5700256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E1F99-25DD-E34E-8283-4E105C129DFC}"/>
                </a:ext>
              </a:extLst>
            </p:cNvPr>
            <p:cNvSpPr txBox="1"/>
            <p:nvPr/>
          </p:nvSpPr>
          <p:spPr>
            <a:xfrm>
              <a:off x="10677171" y="572257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BAF469-FA33-7948-B483-A3AB6B9A50D2}"/>
                </a:ext>
              </a:extLst>
            </p:cNvPr>
            <p:cNvSpPr txBox="1"/>
            <p:nvPr/>
          </p:nvSpPr>
          <p:spPr>
            <a:xfrm>
              <a:off x="11692568" y="469913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y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0D7A7B-0AC7-3747-8C7D-669C6400808F}"/>
                </a:ext>
              </a:extLst>
            </p:cNvPr>
            <p:cNvSpPr txBox="1"/>
            <p:nvPr/>
          </p:nvSpPr>
          <p:spPr>
            <a:xfrm>
              <a:off x="8606577" y="569528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E170D41-E432-654A-A56E-2467F3070CE3}"/>
                </a:ext>
              </a:extLst>
            </p:cNvPr>
            <p:cNvCxnSpPr>
              <a:cxnSpLocks/>
            </p:cNvCxnSpPr>
            <p:nvPr/>
          </p:nvCxnSpPr>
          <p:spPr>
            <a:xfrm>
              <a:off x="9104417" y="5896698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66AD65-79AE-564A-8055-F5F664468A00}"/>
                </a:ext>
              </a:extLst>
            </p:cNvPr>
            <p:cNvSpPr txBox="1"/>
            <p:nvPr/>
          </p:nvSpPr>
          <p:spPr>
            <a:xfrm>
              <a:off x="8201749" y="5679892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w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9AFBF-8012-7E48-AAAE-280691855379}"/>
                </a:ext>
              </a:extLst>
            </p:cNvPr>
            <p:cNvSpPr txBox="1"/>
            <p:nvPr/>
          </p:nvSpPr>
          <p:spPr>
            <a:xfrm>
              <a:off x="8321500" y="509835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ABD2A-8DDF-2B44-80FA-E9B6DE6B8FA8}"/>
                </a:ext>
              </a:extLst>
            </p:cNvPr>
            <p:cNvSpPr txBox="1"/>
            <p:nvPr/>
          </p:nvSpPr>
          <p:spPr>
            <a:xfrm>
              <a:off x="8321500" y="606273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E6A622A-CE28-9743-A383-F315D0B8B123}"/>
                </a:ext>
              </a:extLst>
            </p:cNvPr>
            <p:cNvCxnSpPr>
              <a:cxnSpLocks/>
              <a:stCxn id="74" idx="0"/>
              <a:endCxn id="71" idx="2"/>
            </p:cNvCxnSpPr>
            <p:nvPr/>
          </p:nvCxnSpPr>
          <p:spPr>
            <a:xfrm flipV="1">
              <a:off x="11175011" y="5147768"/>
              <a:ext cx="0" cy="574809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11447E1-A014-BF45-8D91-DBC6B6C9BF19}"/>
                </a:ext>
              </a:extLst>
            </p:cNvPr>
            <p:cNvSpPr txBox="1"/>
            <p:nvPr/>
          </p:nvSpPr>
          <p:spPr>
            <a:xfrm>
              <a:off x="10849619" y="606037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F14D180-C23B-6A42-A89B-45374F270C20}"/>
                </a:ext>
              </a:extLst>
            </p:cNvPr>
            <p:cNvSpPr txBox="1"/>
            <p:nvPr/>
          </p:nvSpPr>
          <p:spPr>
            <a:xfrm>
              <a:off x="10462958" y="5076225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491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59" grpId="0" animBg="1"/>
      <p:bldP spid="5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Recap: </a:t>
            </a:r>
            <a:r>
              <a:rPr lang="en-US" dirty="0" err="1"/>
              <a:t>Lside</a:t>
            </a:r>
            <a:r>
              <a:rPr lang="en-US" dirty="0"/>
              <a:t>, </a:t>
            </a:r>
            <a:r>
              <a:rPr lang="en-US" dirty="0" err="1"/>
              <a:t>Rside</a:t>
            </a:r>
            <a:r>
              <a:rPr lang="en-US" dirty="0"/>
              <a:t>, </a:t>
            </a:r>
            <a:r>
              <a:rPr lang="en-US" dirty="0" err="1"/>
              <a:t>Lvalue</a:t>
            </a:r>
            <a:r>
              <a:rPr lang="en-US" dirty="0"/>
              <a:t>, </a:t>
            </a:r>
            <a:r>
              <a:rPr lang="en-US" dirty="0" err="1"/>
              <a:t>Rvalue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78431" y="580306"/>
            <a:ext cx="11778938" cy="597288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endParaRPr lang="en-US" sz="2400" dirty="0">
              <a:solidFill>
                <a:srgbClr val="0070C0"/>
              </a:solidFill>
              <a:cs typeface="Consolas" panose="020B0609020204030204" pitchFamily="49" charset="0"/>
            </a:endParaRPr>
          </a:p>
          <a:p>
            <a:endParaRPr lang="en-US" sz="2400" dirty="0">
              <a:solidFill>
                <a:srgbClr val="0070C0"/>
              </a:solidFill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9F2FC9-5764-0A48-A38F-89035694DF04}"/>
              </a:ext>
            </a:extLst>
          </p:cNvPr>
          <p:cNvSpPr txBox="1"/>
          <p:nvPr/>
        </p:nvSpPr>
        <p:spPr>
          <a:xfrm>
            <a:off x="1513946" y="1107479"/>
            <a:ext cx="3050061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2, y = 1;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y;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93BBDF-74A9-B546-9005-AB9AE6CA8FB6}"/>
              </a:ext>
            </a:extLst>
          </p:cNvPr>
          <p:cNvGrpSpPr/>
          <p:nvPr/>
        </p:nvGrpSpPr>
        <p:grpSpPr>
          <a:xfrm>
            <a:off x="5104121" y="579582"/>
            <a:ext cx="5724095" cy="2027122"/>
            <a:chOff x="2223992" y="632230"/>
            <a:chExt cx="5724095" cy="202712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FA7A6A-5181-2148-9331-D6168E1D9F64}"/>
                </a:ext>
              </a:extLst>
            </p:cNvPr>
            <p:cNvSpPr txBox="1"/>
            <p:nvPr/>
          </p:nvSpPr>
          <p:spPr>
            <a:xfrm>
              <a:off x="6049972" y="1433422"/>
              <a:ext cx="99568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0x1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DEC0BB-D5A7-7141-94E8-B07DAB6BB561}"/>
                </a:ext>
              </a:extLst>
            </p:cNvPr>
            <p:cNvSpPr txBox="1"/>
            <p:nvPr/>
          </p:nvSpPr>
          <p:spPr>
            <a:xfrm>
              <a:off x="2223992" y="632230"/>
              <a:ext cx="52373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	 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Lvalue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Rvalue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Var Name	address	Contents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y  		  0x108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EB16B0-3ABC-4348-829A-C09B9C6DEC1E}"/>
                </a:ext>
              </a:extLst>
            </p:cNvPr>
            <p:cNvSpPr txBox="1"/>
            <p:nvPr/>
          </p:nvSpPr>
          <p:spPr>
            <a:xfrm>
              <a:off x="6049972" y="1991598"/>
              <a:ext cx="99568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0x1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67C080-B948-454C-BCEE-9E4F6A2064D0}"/>
                </a:ext>
              </a:extLst>
            </p:cNvPr>
            <p:cNvSpPr txBox="1"/>
            <p:nvPr/>
          </p:nvSpPr>
          <p:spPr>
            <a:xfrm>
              <a:off x="2227255" y="1972496"/>
              <a:ext cx="37305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x		  0x104  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C4BEDD-B48C-494B-AAE0-D77FC775CD14}"/>
                </a:ext>
              </a:extLst>
            </p:cNvPr>
            <p:cNvSpPr txBox="1"/>
            <p:nvPr/>
          </p:nvSpPr>
          <p:spPr>
            <a:xfrm>
              <a:off x="7301756" y="134936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8094B610-E33E-A242-AFA6-045227E78338}"/>
                </a:ext>
              </a:extLst>
            </p:cNvPr>
            <p:cNvSpPr/>
            <p:nvPr/>
          </p:nvSpPr>
          <p:spPr>
            <a:xfrm flipH="1" flipV="1">
              <a:off x="5266384" y="1578982"/>
              <a:ext cx="2640088" cy="775447"/>
            </a:xfrm>
            <a:prstGeom prst="arc">
              <a:avLst>
                <a:gd name="adj1" fmla="val 8792160"/>
                <a:gd name="adj2" fmla="val 13225474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D780C10-8758-9442-BF93-2FD13F536FE6}"/>
                </a:ext>
              </a:extLst>
            </p:cNvPr>
            <p:cNvSpPr txBox="1"/>
            <p:nvPr/>
          </p:nvSpPr>
          <p:spPr>
            <a:xfrm>
              <a:off x="7205461" y="2290020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084B05-9444-B24E-BE55-10DFE53A1F68}"/>
              </a:ext>
            </a:extLst>
          </p:cNvPr>
          <p:cNvGrpSpPr/>
          <p:nvPr/>
        </p:nvGrpSpPr>
        <p:grpSpPr>
          <a:xfrm>
            <a:off x="1434431" y="2488828"/>
            <a:ext cx="10232592" cy="3902729"/>
            <a:chOff x="983898" y="2511306"/>
            <a:chExt cx="10232592" cy="390272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712EFD9-3F76-164E-8704-5ABD02A38946}"/>
                </a:ext>
              </a:extLst>
            </p:cNvPr>
            <p:cNvSpPr txBox="1"/>
            <p:nvPr/>
          </p:nvSpPr>
          <p:spPr>
            <a:xfrm>
              <a:off x="4984502" y="3736379"/>
              <a:ext cx="3390672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		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		</a:t>
              </a:r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z		</a:t>
              </a:r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		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F951E74-92D7-114B-B795-1D92D77AA2B2}"/>
                </a:ext>
              </a:extLst>
            </p:cNvPr>
            <p:cNvGrpSpPr/>
            <p:nvPr/>
          </p:nvGrpSpPr>
          <p:grpSpPr>
            <a:xfrm>
              <a:off x="983898" y="2511306"/>
              <a:ext cx="10232592" cy="3873707"/>
              <a:chOff x="983898" y="2511306"/>
              <a:chExt cx="10232592" cy="3873707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F278F84-474D-D44A-8F3E-80691C1A4426}"/>
                  </a:ext>
                </a:extLst>
              </p:cNvPr>
              <p:cNvSpPr txBox="1"/>
              <p:nvPr/>
            </p:nvSpPr>
            <p:spPr>
              <a:xfrm>
                <a:off x="983898" y="2511306"/>
                <a:ext cx="3050061" cy="23083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z = 2, y = 1; int *x;</a:t>
                </a:r>
              </a:p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*w;</a:t>
                </a:r>
              </a:p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x = &amp;y;</a:t>
                </a:r>
              </a:p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w = &amp;z;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*x = *w; 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370624" y="3800842"/>
                <a:ext cx="99568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/>
                    </a:solidFill>
                  </a:rPr>
                  <a:t>0x108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8374718" y="4508098"/>
                <a:ext cx="99568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0x1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8374718" y="5234493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37440"/>
                    </a:solidFill>
                  </a:rPr>
                  <a:t>0x2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374718" y="5978526"/>
                <a:ext cx="99568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0x104</a:t>
                </a:r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  <a:stCxn id="69" idx="2"/>
                <a:endCxn id="71" idx="0"/>
              </p:cNvCxnSpPr>
              <p:nvPr/>
            </p:nvCxnSpPr>
            <p:spPr>
              <a:xfrm>
                <a:off x="8868464" y="4170174"/>
                <a:ext cx="4094" cy="337924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9366304" y="3745535"/>
                <a:ext cx="18501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(address)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9370398" y="5215354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CE6A622A-CE28-9743-A383-F315D0B8B123}"/>
                  </a:ext>
                </a:extLst>
              </p:cNvPr>
              <p:cNvCxnSpPr>
                <a:cxnSpLocks/>
                <a:endCxn id="71" idx="2"/>
              </p:cNvCxnSpPr>
              <p:nvPr/>
            </p:nvCxnSpPr>
            <p:spPr>
              <a:xfrm flipV="1">
                <a:off x="8864371" y="4877430"/>
                <a:ext cx="8187" cy="357015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9366304" y="5984903"/>
                <a:ext cx="18501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(address)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F14D180-C23B-6A42-A89B-45374F270C20}"/>
                  </a:ext>
                </a:extLst>
              </p:cNvPr>
              <p:cNvSpPr txBox="1"/>
              <p:nvPr/>
            </p:nvSpPr>
            <p:spPr>
              <a:xfrm>
                <a:off x="9457640" y="4492800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FB66713-DE26-424D-9332-E433B7A5C8C4}"/>
                  </a:ext>
                </a:extLst>
              </p:cNvPr>
              <p:cNvSpPr txBox="1"/>
              <p:nvPr/>
            </p:nvSpPr>
            <p:spPr>
              <a:xfrm>
                <a:off x="4845844" y="3049771"/>
                <a:ext cx="572464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Constant	 </a:t>
                </a:r>
                <a:r>
                  <a:rPr lang="en-US" sz="24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Lvalue</a:t>
                </a:r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</a:t>
                </a:r>
                <a:r>
                  <a:rPr lang="en-US" sz="24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Rvalue</a:t>
                </a:r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	</a:t>
                </a:r>
              </a:p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Var Name	address  Contents</a:t>
                </a:r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E27AAB67-0898-F744-BFE9-81BFC2DF44D9}"/>
                  </a:ext>
                </a:extLst>
              </p:cNvPr>
              <p:cNvCxnSpPr>
                <a:cxnSpLocks/>
                <a:endCxn id="74" idx="2"/>
              </p:cNvCxnSpPr>
              <p:nvPr/>
            </p:nvCxnSpPr>
            <p:spPr>
              <a:xfrm flipH="1" flipV="1">
                <a:off x="8872558" y="5634603"/>
                <a:ext cx="680" cy="334949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BEC5EDF5-A8CE-0146-9013-1C2F56664B4D}"/>
              </a:ext>
            </a:extLst>
          </p:cNvPr>
          <p:cNvSpPr txBox="1"/>
          <p:nvPr/>
        </p:nvSpPr>
        <p:spPr>
          <a:xfrm>
            <a:off x="847622" y="4994752"/>
            <a:ext cx="3974165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*x on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	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0x108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 on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Rside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	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0x100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*w on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Rside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	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F82A8-2C08-AD65-B2FF-0F6D16A48D06}"/>
              </a:ext>
            </a:extLst>
          </p:cNvPr>
          <p:cNvSpPr txBox="1"/>
          <p:nvPr/>
        </p:nvSpPr>
        <p:spPr>
          <a:xfrm>
            <a:off x="8825251" y="4479747"/>
            <a:ext cx="99568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37440"/>
                </a:solidFill>
              </a:rPr>
              <a:t>0x2</a:t>
            </a:r>
          </a:p>
        </p:txBody>
      </p:sp>
    </p:spTree>
    <p:extLst>
      <p:ext uri="{BB962C8B-B14F-4D97-AF65-F5344CB8AC3E}">
        <p14:creationId xmlns:p14="http://schemas.microsoft.com/office/powerpoint/2010/main" val="105237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47E2-09ED-1E46-B02E-AF1AC64A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60803"/>
            <a:ext cx="10515600" cy="483738"/>
          </a:xfrm>
        </p:spPr>
        <p:txBody>
          <a:bodyPr/>
          <a:lstStyle/>
          <a:p>
            <a:r>
              <a:rPr lang="en-US" dirty="0"/>
              <a:t>Background: Different Ways to Pass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94ED4-8AB6-1B4C-9C88-2F897F6D3E0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482" y="1057241"/>
            <a:ext cx="10768559" cy="490877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b="1" dirty="0">
                <a:solidFill>
                  <a:srgbClr val="0070C0"/>
                </a:solidFill>
              </a:rPr>
              <a:t>Call-by-reference (or pass by reference)</a:t>
            </a:r>
          </a:p>
          <a:p>
            <a:pPr lvl="1"/>
            <a:r>
              <a:rPr lang="en-US" sz="2400" dirty="0"/>
              <a:t>Parameter in the called function is an </a:t>
            </a:r>
            <a:r>
              <a:rPr lang="en-US" sz="2400" b="1" i="1" u="sng" dirty="0"/>
              <a:t>alias</a:t>
            </a:r>
            <a:r>
              <a:rPr lang="en-US" sz="2400" dirty="0"/>
              <a:t> (</a:t>
            </a:r>
            <a:r>
              <a:rPr lang="en-US" sz="2400" dirty="0">
                <a:solidFill>
                  <a:schemeClr val="accent5"/>
                </a:solidFill>
              </a:rPr>
              <a:t>references the same memory location</a:t>
            </a:r>
            <a:r>
              <a:rPr lang="en-US" sz="2400" dirty="0"/>
              <a:t>) for the supplied argument</a:t>
            </a:r>
          </a:p>
          <a:p>
            <a:pPr lvl="1"/>
            <a:r>
              <a:rPr lang="en-US" sz="2400" dirty="0"/>
              <a:t>Modifying the parameter modifies the calling argument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400" b="1" dirty="0">
                <a:solidFill>
                  <a:schemeClr val="accent5"/>
                </a:solidFill>
              </a:rPr>
              <a:t>Call-by-value</a:t>
            </a:r>
            <a:r>
              <a:rPr lang="en-US" sz="2400" dirty="0">
                <a:solidFill>
                  <a:schemeClr val="accent5"/>
                </a:solidFill>
              </a:rPr>
              <a:t>  (or pass by value) (C)</a:t>
            </a:r>
            <a:endParaRPr lang="en-US" sz="2400" dirty="0"/>
          </a:p>
          <a:p>
            <a:pPr lvl="1"/>
            <a:r>
              <a:rPr lang="en-US" sz="2400" dirty="0"/>
              <a:t>What </a:t>
            </a:r>
            <a:r>
              <a:rPr lang="en-US" sz="2400" b="1" dirty="0">
                <a:solidFill>
                  <a:schemeClr val="accent3"/>
                </a:solidFill>
              </a:rPr>
              <a:t>Called</a:t>
            </a:r>
            <a:r>
              <a:rPr lang="en-US" sz="2400" dirty="0"/>
              <a:t> Function Does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Passed Parameters </a:t>
            </a:r>
            <a:r>
              <a:rPr lang="en-US" sz="2400" dirty="0">
                <a:solidFill>
                  <a:schemeClr val="tx2"/>
                </a:solidFill>
              </a:rPr>
              <a:t>are used </a:t>
            </a:r>
            <a:r>
              <a:rPr lang="en-US" sz="2400" dirty="0">
                <a:solidFill>
                  <a:schemeClr val="accent1"/>
                </a:solidFill>
              </a:rPr>
              <a:t>like local variables</a:t>
            </a:r>
          </a:p>
          <a:p>
            <a:pPr lvl="2"/>
            <a:r>
              <a:rPr lang="en-US" sz="2400" dirty="0">
                <a:solidFill>
                  <a:srgbClr val="F37440"/>
                </a:solidFill>
              </a:rPr>
              <a:t>Modifying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rgbClr val="F37440"/>
                </a:solidFill>
              </a:rPr>
              <a:t> passed parameter </a:t>
            </a:r>
            <a:r>
              <a:rPr lang="en-US" sz="2400" dirty="0">
                <a:solidFill>
                  <a:schemeClr val="tx2"/>
                </a:solidFill>
              </a:rPr>
              <a:t>in the </a:t>
            </a:r>
            <a:r>
              <a:rPr lang="en-US" sz="2400" dirty="0">
                <a:solidFill>
                  <a:srgbClr val="F37440"/>
                </a:solidFill>
              </a:rPr>
              <a:t>function </a:t>
            </a:r>
            <a:r>
              <a:rPr lang="en-US" sz="2400" dirty="0">
                <a:solidFill>
                  <a:schemeClr val="tx2"/>
                </a:solidFill>
              </a:rPr>
              <a:t>is</a:t>
            </a:r>
            <a:r>
              <a:rPr lang="en-US" sz="2400" dirty="0">
                <a:solidFill>
                  <a:srgbClr val="F37440"/>
                </a:solidFill>
              </a:rPr>
              <a:t> allowed </a:t>
            </a:r>
            <a:r>
              <a:rPr lang="en-US" sz="2400" dirty="0">
                <a:solidFill>
                  <a:schemeClr val="tx2"/>
                </a:solidFill>
              </a:rPr>
              <a:t>just like a</a:t>
            </a:r>
            <a:r>
              <a:rPr lang="en-US" sz="2400" dirty="0">
                <a:solidFill>
                  <a:srgbClr val="F37440"/>
                </a:solidFill>
              </a:rPr>
              <a:t> </a:t>
            </a:r>
            <a:r>
              <a:rPr lang="en-US" sz="2400" dirty="0">
                <a:solidFill>
                  <a:srgbClr val="2C895B"/>
                </a:solidFill>
              </a:rPr>
              <a:t>local variable</a:t>
            </a:r>
          </a:p>
          <a:p>
            <a:pPr lvl="2"/>
            <a:r>
              <a:rPr lang="en-US" sz="2400" dirty="0"/>
              <a:t>So, writing to the parameter, </a:t>
            </a:r>
            <a:r>
              <a:rPr lang="en-US" sz="2400" b="1" i="1" u="sng" dirty="0"/>
              <a:t>only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37440"/>
                </a:solidFill>
              </a:rPr>
              <a:t>changes the </a:t>
            </a:r>
            <a:r>
              <a:rPr lang="en-US" sz="2400" b="1" i="1" u="sng" dirty="0">
                <a:solidFill>
                  <a:srgbClr val="F37440"/>
                </a:solidFill>
              </a:rPr>
              <a:t>copy</a:t>
            </a:r>
            <a:endParaRPr lang="en-US" sz="2400" b="1" i="1" u="sng" dirty="0"/>
          </a:p>
          <a:p>
            <a:pPr marL="344487" indent="-342900"/>
            <a:r>
              <a:rPr lang="en-US" sz="2400" dirty="0"/>
              <a:t>The </a:t>
            </a:r>
            <a:r>
              <a:rPr lang="en-US" sz="2400" dirty="0">
                <a:solidFill>
                  <a:srgbClr val="0070C0"/>
                </a:solidFill>
              </a:rPr>
              <a:t>return value from a function</a:t>
            </a:r>
            <a:r>
              <a:rPr lang="en-US" sz="2400" dirty="0"/>
              <a:t> in C is </a:t>
            </a:r>
            <a:r>
              <a:rPr lang="en-US" sz="2400" b="1" dirty="0">
                <a:solidFill>
                  <a:srgbClr val="0070C0"/>
                </a:solidFill>
              </a:rPr>
              <a:t>by value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5811C-1355-8E4E-B727-D2182601E8A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1096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08125"/>
          </a:xfrm>
        </p:spPr>
        <p:txBody>
          <a:bodyPr/>
          <a:lstStyle/>
          <a:p>
            <a:r>
              <a:rPr lang="en-US" dirty="0"/>
              <a:t>Example Using Output Parameters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2401755" y="825884"/>
            <a:ext cx="4801763" cy="516231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x);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(p != NULL)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+= 1;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(*p)++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2CEC80-D698-0A4B-9924-94E88A6F1139}"/>
              </a:ext>
            </a:extLst>
          </p:cNvPr>
          <p:cNvSpPr/>
          <p:nvPr/>
        </p:nvSpPr>
        <p:spPr>
          <a:xfrm>
            <a:off x="9241110" y="4240641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2C895B"/>
              </a:solidFill>
            </a:endParaRP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AF23AF13-97D6-7F41-A452-003239D270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22933" y="369303"/>
            <a:ext cx="3679452" cy="148935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At the Call to </a:t>
            </a:r>
            <a:r>
              <a:rPr lang="en-US" b="1" dirty="0" err="1">
                <a:solidFill>
                  <a:srgbClr val="0070C0"/>
                </a:solidFill>
              </a:rPr>
              <a:t>inc</a:t>
            </a:r>
            <a:r>
              <a:rPr lang="en-US" b="1" dirty="0">
                <a:solidFill>
                  <a:srgbClr val="0070C0"/>
                </a:solidFill>
              </a:rPr>
              <a:t>() in main()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Allocate space for p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Copy x's address into p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D372088-D15D-CB45-9CC9-24572E5860F2}"/>
              </a:ext>
            </a:extLst>
          </p:cNvPr>
          <p:cNvGrpSpPr/>
          <p:nvPr/>
        </p:nvGrpSpPr>
        <p:grpSpPr>
          <a:xfrm>
            <a:off x="183526" y="2211281"/>
            <a:ext cx="2909454" cy="707886"/>
            <a:chOff x="277091" y="1892853"/>
            <a:chExt cx="2909454" cy="70788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2A970E-ACAF-4F4D-BBF2-3A8BBA3A6BE5}"/>
                </a:ext>
              </a:extLst>
            </p:cNvPr>
            <p:cNvSpPr txBox="1"/>
            <p:nvPr/>
          </p:nvSpPr>
          <p:spPr>
            <a:xfrm>
              <a:off x="277091" y="1892853"/>
              <a:ext cx="2117321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Pass the address of x (&amp;x)</a:t>
              </a:r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EDECF591-52C9-764F-8F59-DF7A67C34B65}"/>
                </a:ext>
              </a:extLst>
            </p:cNvPr>
            <p:cNvSpPr/>
            <p:nvPr/>
          </p:nvSpPr>
          <p:spPr>
            <a:xfrm>
              <a:off x="2394412" y="2215783"/>
              <a:ext cx="792133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AC69F9-EF4E-104D-97A5-DD97F09B2F41}"/>
              </a:ext>
            </a:extLst>
          </p:cNvPr>
          <p:cNvGrpSpPr/>
          <p:nvPr/>
        </p:nvGrpSpPr>
        <p:grpSpPr>
          <a:xfrm>
            <a:off x="98707" y="4121528"/>
            <a:ext cx="2363558" cy="1015663"/>
            <a:chOff x="277091" y="1861840"/>
            <a:chExt cx="2363558" cy="101566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268082-05D1-EA4A-BE5F-1E92D93EF2E5}"/>
                </a:ext>
              </a:extLst>
            </p:cNvPr>
            <p:cNvSpPr txBox="1"/>
            <p:nvPr/>
          </p:nvSpPr>
          <p:spPr>
            <a:xfrm>
              <a:off x="277091" y="1861840"/>
              <a:ext cx="1965679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Receive an address copy (int *p)</a:t>
              </a:r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202A6F91-7CEB-3141-B99A-E09E3DBF0A64}"/>
                </a:ext>
              </a:extLst>
            </p:cNvPr>
            <p:cNvSpPr/>
            <p:nvPr/>
          </p:nvSpPr>
          <p:spPr>
            <a:xfrm>
              <a:off x="2251323" y="2157812"/>
              <a:ext cx="389326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6CE0025-8436-1348-B006-2EEE7A64B780}"/>
              </a:ext>
            </a:extLst>
          </p:cNvPr>
          <p:cNvGrpSpPr/>
          <p:nvPr/>
        </p:nvGrpSpPr>
        <p:grpSpPr>
          <a:xfrm>
            <a:off x="8689776" y="1975056"/>
            <a:ext cx="1370783" cy="464174"/>
            <a:chOff x="2508381" y="2624894"/>
            <a:chExt cx="1370783" cy="46417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A0E344E-FFB9-3A4C-A7E0-B23807EED39E}"/>
                </a:ext>
              </a:extLst>
            </p:cNvPr>
            <p:cNvGrpSpPr/>
            <p:nvPr/>
          </p:nvGrpSpPr>
          <p:grpSpPr>
            <a:xfrm>
              <a:off x="2508381" y="2624894"/>
              <a:ext cx="1204322" cy="464174"/>
              <a:chOff x="9337153" y="205743"/>
              <a:chExt cx="1204322" cy="464174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4B3B67-34B2-674A-9B68-BF697ECC355B}"/>
                  </a:ext>
                </a:extLst>
              </p:cNvPr>
              <p:cNvSpPr txBox="1"/>
              <p:nvPr/>
            </p:nvSpPr>
            <p:spPr>
              <a:xfrm>
                <a:off x="9337153" y="208252"/>
                <a:ext cx="438159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x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CD20D98-80D1-ED46-B690-7056E7ABDC3A}"/>
                  </a:ext>
                </a:extLst>
              </p:cNvPr>
              <p:cNvSpPr/>
              <p:nvPr/>
            </p:nvSpPr>
            <p:spPr>
              <a:xfrm>
                <a:off x="9889580" y="205743"/>
                <a:ext cx="651895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8093DF-E04E-2242-8780-75EA506869C7}"/>
                </a:ext>
              </a:extLst>
            </p:cNvPr>
            <p:cNvSpPr txBox="1"/>
            <p:nvPr/>
          </p:nvSpPr>
          <p:spPr>
            <a:xfrm>
              <a:off x="3278916" y="2680420"/>
              <a:ext cx="600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  <a:endParaRPr lang="en-US" sz="20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991F4E7-105A-5B4D-B7B8-F54152574A26}"/>
              </a:ext>
            </a:extLst>
          </p:cNvPr>
          <p:cNvSpPr txBox="1"/>
          <p:nvPr/>
        </p:nvSpPr>
        <p:spPr>
          <a:xfrm>
            <a:off x="9143440" y="4317584"/>
            <a:ext cx="871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0x1014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B87E96A-8D44-9D4C-A524-8CF1AFE2FB6F}"/>
              </a:ext>
            </a:extLst>
          </p:cNvPr>
          <p:cNvSpPr/>
          <p:nvPr/>
        </p:nvSpPr>
        <p:spPr>
          <a:xfrm>
            <a:off x="9241111" y="3778977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303F0AC-5715-B147-9CB7-F8DDA744EAC8}"/>
              </a:ext>
            </a:extLst>
          </p:cNvPr>
          <p:cNvSpPr/>
          <p:nvPr/>
        </p:nvSpPr>
        <p:spPr>
          <a:xfrm>
            <a:off x="9241110" y="3335199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44CB3C9-594B-F94A-9CC6-F7E5E159FC41}"/>
              </a:ext>
            </a:extLst>
          </p:cNvPr>
          <p:cNvSpPr/>
          <p:nvPr/>
        </p:nvSpPr>
        <p:spPr>
          <a:xfrm>
            <a:off x="9241110" y="2890985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572AE0E-8617-4A45-AE72-6B2B3677992D}"/>
              </a:ext>
            </a:extLst>
          </p:cNvPr>
          <p:cNvSpPr/>
          <p:nvPr/>
        </p:nvSpPr>
        <p:spPr>
          <a:xfrm>
            <a:off x="9247878" y="2420595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5C80C6-14C1-C34C-88D5-78F9F9A1E283}"/>
              </a:ext>
            </a:extLst>
          </p:cNvPr>
          <p:cNvSpPr txBox="1"/>
          <p:nvPr/>
        </p:nvSpPr>
        <p:spPr>
          <a:xfrm>
            <a:off x="9310666" y="4747244"/>
            <a:ext cx="161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Word address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38B85E-690A-E047-8F40-E869717F7285}"/>
              </a:ext>
            </a:extLst>
          </p:cNvPr>
          <p:cNvSpPr txBox="1"/>
          <p:nvPr/>
        </p:nvSpPr>
        <p:spPr>
          <a:xfrm>
            <a:off x="9828358" y="44085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94F9A52-F1FB-7541-8DF7-EA8816FE32A0}"/>
              </a:ext>
            </a:extLst>
          </p:cNvPr>
          <p:cNvSpPr txBox="1"/>
          <p:nvPr/>
        </p:nvSpPr>
        <p:spPr>
          <a:xfrm>
            <a:off x="9828013" y="392278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04DC029-BAA2-FF47-A884-4005410BB38B}"/>
              </a:ext>
            </a:extLst>
          </p:cNvPr>
          <p:cNvSpPr txBox="1"/>
          <p:nvPr/>
        </p:nvSpPr>
        <p:spPr>
          <a:xfrm>
            <a:off x="9816819" y="348524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0x1008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BFD5CE2-7EF8-1D4A-9FAF-738A3B617AFB}"/>
              </a:ext>
            </a:extLst>
          </p:cNvPr>
          <p:cNvSpPr txBox="1"/>
          <p:nvPr/>
        </p:nvSpPr>
        <p:spPr>
          <a:xfrm>
            <a:off x="9816819" y="304770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0x100c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52B8DFC-6ECE-744D-B180-D12280CCD895}"/>
              </a:ext>
            </a:extLst>
          </p:cNvPr>
          <p:cNvSpPr txBox="1"/>
          <p:nvPr/>
        </p:nvSpPr>
        <p:spPr>
          <a:xfrm>
            <a:off x="9828013" y="260794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0x1010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616771B-0066-B345-BED1-144A94710A91}"/>
              </a:ext>
            </a:extLst>
          </p:cNvPr>
          <p:cNvSpPr txBox="1"/>
          <p:nvPr/>
        </p:nvSpPr>
        <p:spPr>
          <a:xfrm>
            <a:off x="9845555" y="21381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0x1014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FE3C85C-F042-2341-AC37-85FBC4AC3829}"/>
              </a:ext>
            </a:extLst>
          </p:cNvPr>
          <p:cNvSpPr txBox="1"/>
          <p:nvPr/>
        </p:nvSpPr>
        <p:spPr>
          <a:xfrm>
            <a:off x="8674883" y="4273684"/>
            <a:ext cx="43815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8E545CC-8671-0249-9F43-0C6573FDE866}"/>
              </a:ext>
            </a:extLst>
          </p:cNvPr>
          <p:cNvGrpSpPr/>
          <p:nvPr/>
        </p:nvGrpSpPr>
        <p:grpSpPr>
          <a:xfrm rot="16200000" flipV="1">
            <a:off x="7131988" y="3065512"/>
            <a:ext cx="2455088" cy="579356"/>
            <a:chOff x="463997" y="5610183"/>
            <a:chExt cx="3578026" cy="330946"/>
          </a:xfrm>
        </p:grpSpPr>
        <p:sp>
          <p:nvSpPr>
            <p:cNvPr id="99" name="Bent-Up Arrow 98">
              <a:extLst>
                <a:ext uri="{FF2B5EF4-FFF2-40B4-BE49-F238E27FC236}">
                  <a16:creationId xmlns:a16="http://schemas.microsoft.com/office/drawing/2014/main" id="{0B4E2E14-B16E-EC4E-8F1F-73B097D48EFB}"/>
                </a:ext>
              </a:extLst>
            </p:cNvPr>
            <p:cNvSpPr/>
            <p:nvPr/>
          </p:nvSpPr>
          <p:spPr>
            <a:xfrm>
              <a:off x="463997" y="5610183"/>
              <a:ext cx="3578026" cy="328868"/>
            </a:xfrm>
            <a:prstGeom prst="bentUpArrow">
              <a:avLst>
                <a:gd name="adj1" fmla="val 6886"/>
                <a:gd name="adj2" fmla="val 15935"/>
                <a:gd name="adj3" fmla="val 26413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D026674-03B7-3C4B-95B4-D532DBF8C0D7}"/>
                </a:ext>
              </a:extLst>
            </p:cNvPr>
            <p:cNvSpPr/>
            <p:nvPr/>
          </p:nvSpPr>
          <p:spPr>
            <a:xfrm>
              <a:off x="463998" y="5612261"/>
              <a:ext cx="45719" cy="32886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4A449BA-AE90-A84D-A15C-2EA07D3DD9C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9277E3-2770-AB4D-A10E-12EA7FC76060}"/>
              </a:ext>
            </a:extLst>
          </p:cNvPr>
          <p:cNvSpPr txBox="1"/>
          <p:nvPr/>
        </p:nvSpPr>
        <p:spPr>
          <a:xfrm>
            <a:off x="9440957" y="2007282"/>
            <a:ext cx="37586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2000" dirty="0">
              <a:solidFill>
                <a:srgbClr val="7030A0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4159932-B7F0-3C44-9A20-DD094236225F}"/>
              </a:ext>
            </a:extLst>
          </p:cNvPr>
          <p:cNvGrpSpPr/>
          <p:nvPr/>
        </p:nvGrpSpPr>
        <p:grpSpPr>
          <a:xfrm>
            <a:off x="2810217" y="5611933"/>
            <a:ext cx="2308426" cy="1134898"/>
            <a:chOff x="211615" y="1544503"/>
            <a:chExt cx="2308426" cy="113489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2B6225-3B44-4044-BE41-5344FCB7F16E}"/>
                </a:ext>
              </a:extLst>
            </p:cNvPr>
            <p:cNvSpPr txBox="1"/>
            <p:nvPr/>
          </p:nvSpPr>
          <p:spPr>
            <a:xfrm>
              <a:off x="211615" y="1971515"/>
              <a:ext cx="2308426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Write to the output variable (*p)</a:t>
              </a:r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8EB97D3C-FAF3-8D40-8818-0DBAB486AA7D}"/>
                </a:ext>
              </a:extLst>
            </p:cNvPr>
            <p:cNvSpPr/>
            <p:nvPr/>
          </p:nvSpPr>
          <p:spPr>
            <a:xfrm rot="16200000">
              <a:off x="1065267" y="1633268"/>
              <a:ext cx="389326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27">
            <a:extLst>
              <a:ext uri="{FF2B5EF4-FFF2-40B4-BE49-F238E27FC236}">
                <a16:creationId xmlns:a16="http://schemas.microsoft.com/office/drawing/2014/main" id="{5C9AD1BD-039B-1787-4ED3-F86C6EF74749}"/>
              </a:ext>
            </a:extLst>
          </p:cNvPr>
          <p:cNvSpPr txBox="1">
            <a:spLocks/>
          </p:cNvSpPr>
          <p:nvPr/>
        </p:nvSpPr>
        <p:spPr>
          <a:xfrm>
            <a:off x="7815690" y="5209662"/>
            <a:ext cx="3626396" cy="14893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70C0"/>
                </a:solidFill>
              </a:rPr>
              <a:t>With a pointer to X</a:t>
            </a:r>
            <a:r>
              <a:rPr lang="en-US" sz="1800" dirty="0">
                <a:solidFill>
                  <a:srgbClr val="0070C0"/>
                </a:solidFill>
              </a:rPr>
              <a:t>,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 err="1">
                <a:solidFill>
                  <a:srgbClr val="0070C0"/>
                </a:solidFill>
              </a:rPr>
              <a:t>inc</a:t>
            </a:r>
            <a:r>
              <a:rPr lang="en-US" sz="1800" dirty="0">
                <a:solidFill>
                  <a:srgbClr val="0070C0"/>
                </a:solidFill>
              </a:rPr>
              <a:t>() can change x in main()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70C0"/>
                </a:solidFill>
              </a:rPr>
              <a:t>this is called a side effect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70C0"/>
                </a:solidFill>
              </a:rPr>
              <a:t>p just like any other local variable </a:t>
            </a:r>
            <a:endParaRPr lang="en-US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48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P spid="31" grpId="0"/>
      <p:bldP spid="97" grpId="0" animBg="1"/>
      <p:bldP spid="39" grpId="0"/>
      <p:bldP spid="41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FFA9-9C72-BE4A-80F1-D1A7E2AB7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70" y="31085"/>
            <a:ext cx="10515600" cy="515207"/>
          </a:xfrm>
        </p:spPr>
        <p:txBody>
          <a:bodyPr/>
          <a:lstStyle/>
          <a:p>
            <a:r>
              <a:rPr lang="en-US" dirty="0"/>
              <a:t>Arrays As Parameters: What is the size of the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1331D-5EC2-9F45-ADAA-79C33B9257B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800" y="546292"/>
            <a:ext cx="11927778" cy="92819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It’s tricky to use arrays as parameters, as </a:t>
            </a:r>
            <a:r>
              <a:rPr lang="en-US" b="1" dirty="0">
                <a:solidFill>
                  <a:schemeClr val="accent1"/>
                </a:solidFill>
              </a:rPr>
              <a:t>they are passed as pointers to the start of the array</a:t>
            </a:r>
          </a:p>
          <a:p>
            <a:pPr lvl="1"/>
            <a:r>
              <a:rPr lang="en-US" dirty="0"/>
              <a:t>In C, </a:t>
            </a:r>
            <a:r>
              <a:rPr lang="en-US" b="1" u="sng" dirty="0">
                <a:solidFill>
                  <a:schemeClr val="accent5"/>
                </a:solidFill>
              </a:rPr>
              <a:t>Arrays do not know their own size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dirty="0"/>
              <a:t>and at runtime there is </a:t>
            </a:r>
            <a:r>
              <a:rPr lang="en-US" dirty="0">
                <a:solidFill>
                  <a:schemeClr val="accent5"/>
                </a:solidFill>
              </a:rPr>
              <a:t>no “bounds” checking on indexes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610FE6-F618-1F45-A0C8-D6A6E55B0F1C}"/>
              </a:ext>
            </a:extLst>
          </p:cNvPr>
          <p:cNvSpPr/>
          <p:nvPr/>
        </p:nvSpPr>
        <p:spPr bwMode="auto">
          <a:xfrm>
            <a:off x="1640076" y="1567747"/>
            <a:ext cx="7910651" cy="497308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(int a[]);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int numb[] = {9, 8, 1, 9, 5};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int sum =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(numb);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a[])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sum =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(int)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(a)/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(*a));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for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// this does not work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sum += a[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D165FE-1F48-FF49-A952-17D8F6517EF2}"/>
              </a:ext>
            </a:extLst>
          </p:cNvPr>
          <p:cNvGrpSpPr/>
          <p:nvPr/>
        </p:nvGrpSpPr>
        <p:grpSpPr>
          <a:xfrm>
            <a:off x="4384840" y="1641325"/>
            <a:ext cx="6055863" cy="646331"/>
            <a:chOff x="5687763" y="3623526"/>
            <a:chExt cx="605586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338923-1FBF-A048-95D4-C48C8E305705}"/>
                </a:ext>
              </a:extLst>
            </p:cNvPr>
            <p:cNvSpPr txBox="1"/>
            <p:nvPr/>
          </p:nvSpPr>
          <p:spPr>
            <a:xfrm>
              <a:off x="7416800" y="3623526"/>
              <a:ext cx="4326826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the name is the address, so this is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passing a pointer to the start of the array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2B4A4E3-6900-884A-A983-9D0FD67A00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7763" y="3798792"/>
              <a:ext cx="1729037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C99CFD-671C-694B-8E7E-C23BE566AD60}"/>
              </a:ext>
            </a:extLst>
          </p:cNvPr>
          <p:cNvGrpSpPr/>
          <p:nvPr/>
        </p:nvGrpSpPr>
        <p:grpSpPr>
          <a:xfrm>
            <a:off x="4260915" y="3698905"/>
            <a:ext cx="6877277" cy="1200329"/>
            <a:chOff x="4229794" y="5638096"/>
            <a:chExt cx="6877277" cy="1200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7D8051-1A33-CF41-B921-37483FD5B01E}"/>
                </a:ext>
              </a:extLst>
            </p:cNvPr>
            <p:cNvSpPr txBox="1"/>
            <p:nvPr/>
          </p:nvSpPr>
          <p:spPr>
            <a:xfrm>
              <a:off x="5654607" y="5638096"/>
              <a:ext cx="5452464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“inside” the body of </a:t>
              </a:r>
              <a:r>
                <a:rPr lang="en-US" dirty="0" err="1">
                  <a:solidFill>
                    <a:schemeClr val="tx2"/>
                  </a:solidFill>
                </a:rPr>
                <a:t>sumAll</a:t>
              </a:r>
              <a:r>
                <a:rPr lang="en-US" dirty="0">
                  <a:solidFill>
                    <a:schemeClr val="tx2"/>
                  </a:solidFill>
                </a:rPr>
                <a:t>(), the question is: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how big is that array? all I have is a POINTER to the first element…..</a:t>
              </a:r>
            </a:p>
            <a:p>
              <a:r>
                <a:rPr lang="en-US" dirty="0" err="1">
                  <a:solidFill>
                    <a:schemeClr val="tx2"/>
                  </a:solidFill>
                </a:rPr>
                <a:t>sz</a:t>
              </a:r>
              <a:r>
                <a:rPr lang="en-US" dirty="0">
                  <a:solidFill>
                    <a:schemeClr val="tx2"/>
                  </a:solidFill>
                </a:rPr>
                <a:t> is a 1 on 32 bit arm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5771B-73A7-664E-A7F6-7F2256FA0B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29794" y="6322655"/>
              <a:ext cx="1424813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93BD7E1-737F-D04C-B2D5-73B38E8B3D4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3240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53" y="115231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2: Use a sentinel element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9481" y="570720"/>
            <a:ext cx="10599308" cy="825291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sentinel</a:t>
            </a:r>
            <a:r>
              <a:rPr lang="en-US" dirty="0"/>
              <a:t> is an element that contains a value that is not part of the normal data range</a:t>
            </a:r>
          </a:p>
          <a:p>
            <a:pPr lvl="1"/>
            <a:r>
              <a:rPr lang="en-US" dirty="0"/>
              <a:t>Forms of 0 are often used (like with strings). Examples: '\0',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1028173" y="1482039"/>
            <a:ext cx="7485477" cy="219748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'e', '\0'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string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 of chars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AA74FE-40AA-0C45-BB97-EDD840237892}"/>
              </a:ext>
            </a:extLst>
          </p:cNvPr>
          <p:cNvGrpSpPr/>
          <p:nvPr/>
        </p:nvGrpSpPr>
        <p:grpSpPr>
          <a:xfrm>
            <a:off x="7559459" y="3321433"/>
            <a:ext cx="4368319" cy="3372688"/>
            <a:chOff x="226830" y="3043809"/>
            <a:chExt cx="4368319" cy="337268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48B3F1-7466-E945-B3EE-30820CFE7B03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0x103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0x102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0x101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86378F-F1AB-A34F-B006-350F663A24C0}"/>
                </a:ext>
              </a:extLst>
            </p:cNvPr>
            <p:cNvGrpSpPr/>
            <p:nvPr/>
          </p:nvGrpSpPr>
          <p:grpSpPr>
            <a:xfrm>
              <a:off x="226830" y="3043809"/>
              <a:ext cx="2964727" cy="3372688"/>
              <a:chOff x="226830" y="3043809"/>
              <a:chExt cx="2964727" cy="337268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93FB2F-3228-F644-B585-43C20EF732EC}"/>
                  </a:ext>
                </a:extLst>
              </p:cNvPr>
              <p:cNvGrpSpPr/>
              <p:nvPr/>
            </p:nvGrpSpPr>
            <p:grpSpPr>
              <a:xfrm>
                <a:off x="586285" y="3043809"/>
                <a:ext cx="2605272" cy="3372688"/>
                <a:chOff x="7027378" y="1334034"/>
                <a:chExt cx="2605272" cy="337268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E4BE2E5-E78D-1A45-A40B-138FCB4B30C5}"/>
                    </a:ext>
                  </a:extLst>
                </p:cNvPr>
                <p:cNvSpPr/>
                <p:nvPr/>
              </p:nvSpPr>
              <p:spPr>
                <a:xfrm>
                  <a:off x="8681831" y="1334034"/>
                  <a:ext cx="851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byte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46088E2-410D-1D45-89D3-3A8F81251BED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ADF8235-D1AB-B545-84D6-ADA6E3E1FE12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'a'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CEE1E8A-05EB-8947-8C1B-DFBF4D300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'b'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646A0A0-CBF6-AB41-8150-15ECC8B4B7C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'c'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F7E17C6-4D9F-3F4E-AD27-8D6602847D1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'd'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2F63F53-EA6A-2A47-B742-7E402959A9E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'e'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069D0CA-F136-CD44-9D7C-10720128620E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'\0'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7589AAD-09A1-B046-912B-C8C6ECFB1114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53" name="Right Brace 52">
                    <a:extLst>
                      <a:ext uri="{FF2B5EF4-FFF2-40B4-BE49-F238E27FC236}">
                        <a16:creationId xmlns:a16="http://schemas.microsoft.com/office/drawing/2014/main" id="{24DA156A-8698-B748-833F-1D05124E1C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A0853DB-5C0B-954D-B905-F3E353D6EC7A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</a:p>
                </p:txBody>
              </p:sp>
              <p:sp>
                <p:nvSpPr>
                  <p:cNvPr id="55" name="Right Arrow 54">
                    <a:extLst>
                      <a:ext uri="{FF2B5EF4-FFF2-40B4-BE49-F238E27FC236}">
                        <a16:creationId xmlns:a16="http://schemas.microsoft.com/office/drawing/2014/main" id="{B4865226-F205-3F4E-882C-53D2B1DF94CB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FE12A5E-AE57-3D4C-999A-3ED78A4FEA72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s</a:t>
                    </a:r>
                  </a:p>
                </p:txBody>
              </p:sp>
              <p:sp>
                <p:nvSpPr>
                  <p:cNvPr id="57" name="Right Arrow 56">
                    <a:extLst>
                      <a:ext uri="{FF2B5EF4-FFF2-40B4-BE49-F238E27FC236}">
                        <a16:creationId xmlns:a16="http://schemas.microsoft.com/office/drawing/2014/main" id="{EA8BEBE9-7CF6-2B46-873F-1D71B2A759F9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D18AC-D1E5-4747-ADFE-43997A6BFCB8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4E9158-8E29-A448-B82B-0866DD7B0C12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A47114-315E-3743-BB7C-157A5EA7D316}"/>
                  </a:ext>
                </a:extLst>
              </p:cNvPr>
              <p:cNvSpPr txBox="1"/>
              <p:nvPr/>
            </p:nvSpPr>
            <p:spPr>
              <a:xfrm>
                <a:off x="1704602" y="568541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buf</a:t>
                </a:r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E74BA53-D9D4-9341-83D9-1CB0AD2D8555}"/>
              </a:ext>
            </a:extLst>
          </p:cNvPr>
          <p:cNvSpPr txBox="1"/>
          <p:nvPr/>
        </p:nvSpPr>
        <p:spPr>
          <a:xfrm>
            <a:off x="10507125" y="630162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A3ED94-7170-F6D6-4706-9DEF83298139}"/>
              </a:ext>
            </a:extLst>
          </p:cNvPr>
          <p:cNvSpPr/>
          <p:nvPr/>
        </p:nvSpPr>
        <p:spPr bwMode="auto">
          <a:xfrm>
            <a:off x="910983" y="3806524"/>
            <a:ext cx="6258513" cy="288759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Assumes parameter is a terminated string */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char *p = 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(p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(*p++)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(p – s - 1);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CF43C-6EC2-3BDE-1271-65791697931C}"/>
              </a:ext>
            </a:extLst>
          </p:cNvPr>
          <p:cNvSpPr txBox="1"/>
          <p:nvPr/>
        </p:nvSpPr>
        <p:spPr>
          <a:xfrm>
            <a:off x="5154606" y="4406195"/>
            <a:ext cx="246413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same as: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(*p != '\0')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 = p + 1;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(p – s);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EEC89C-A8AB-7AF4-168F-AD26B235199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533503" y="5006360"/>
            <a:ext cx="1621103" cy="8066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66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30" grpId="0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Array of Pointers: main() 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r>
              <a:rPr lang="en-US" dirty="0"/>
              <a:t> Character Address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1640412" y="288863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1643449" y="254709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2524089" y="2547092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1618991" y="221064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2523214" y="2902986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1684681" y="4906234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2363074" y="490102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1684681" y="4444518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2363074" y="443930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4987550" y="1589410"/>
            <a:ext cx="3345788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(no space between c and 3)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These are the addresses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2517930" y="2154542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2603311" y="3252348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3158538" y="3144314"/>
            <a:ext cx="1904039" cy="184326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3193955" y="2720613"/>
            <a:ext cx="2416102" cy="1054891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5062577" y="499066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5428797" y="499066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5817573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6206349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6595125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6983901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7372677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7761453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8142710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8521923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5610057" y="37291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5991314" y="37291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6773015" y="37291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6382164" y="374494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4155832" y="3008352"/>
            <a:ext cx="4342636" cy="2068323"/>
            <a:chOff x="1813397" y="1787692"/>
            <a:chExt cx="4342636" cy="206832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831631" y="3044963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 rot="2713494">
              <a:off x="963901" y="2637188"/>
              <a:ext cx="2068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or *(</a:t>
              </a:r>
              <a:r>
                <a:rPr lang="en-US" sz="1800" dirty="0" err="1">
                  <a:solidFill>
                    <a:srgbClr val="2C895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+ 0) 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844439" y="3370753"/>
              <a:ext cx="146464" cy="38331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6181943" y="3068009"/>
            <a:ext cx="2084225" cy="676939"/>
            <a:chOff x="3315674" y="4403400"/>
            <a:chExt cx="2084225" cy="67693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2084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+ 2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  <a:endCxn id="68" idx="0"/>
            </p:cNvCxnSpPr>
            <p:nvPr/>
          </p:nvCxnSpPr>
          <p:spPr>
            <a:xfrm>
              <a:off x="3631157" y="4711007"/>
              <a:ext cx="75367" cy="36933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2681E9E-D4CB-761A-D8E8-BA260C222D2B}"/>
              </a:ext>
            </a:extLst>
          </p:cNvPr>
          <p:cNvSpPr txBox="1"/>
          <p:nvPr/>
        </p:nvSpPr>
        <p:spPr>
          <a:xfrm rot="1263649">
            <a:off x="3631677" y="2838530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6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836922" y="120179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-35043" y="188781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-32006" y="154627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848634" y="1546271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-56464" y="120982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847759" y="190216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91755" y="3911641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770148" y="390642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91755" y="34499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770148" y="34447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788344" y="4550494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-62017" y="881398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834492" y="823457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927856" y="2251527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1304700" y="2080371"/>
            <a:ext cx="812704" cy="194657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1304700" y="1738546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1304700" y="1387218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211740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248362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287240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3261176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3649952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4038728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4427504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481628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5197537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557675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266488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3046141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342535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2759737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3138950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2101498" y="3327461"/>
            <a:ext cx="3284618" cy="859185"/>
            <a:chOff x="2686702" y="3087047"/>
            <a:chExt cx="3284618" cy="85918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013733" y="3087047"/>
              <a:ext cx="195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686702" y="314591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861" y="3457568"/>
              <a:ext cx="263607" cy="48866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691945" y="3410327"/>
              <a:ext cx="229436" cy="46881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2968947" y="730845"/>
            <a:ext cx="1704313" cy="802344"/>
            <a:chOff x="3030964" y="3053874"/>
            <a:chExt cx="1704313" cy="80234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0964" y="3366760"/>
              <a:ext cx="236911" cy="48945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3253657" y="2080371"/>
            <a:ext cx="2464136" cy="800107"/>
            <a:chOff x="3315674" y="4403400"/>
            <a:chExt cx="2464136" cy="80010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+ 1)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716286"/>
              <a:ext cx="229392" cy="48722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E39990F-D5E9-FD0B-D870-89DCBBFCAF60}"/>
              </a:ext>
            </a:extLst>
          </p:cNvPr>
          <p:cNvSpPr txBox="1"/>
          <p:nvPr/>
        </p:nvSpPr>
        <p:spPr>
          <a:xfrm>
            <a:off x="6204014" y="198042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877AC1-955B-FBA5-8670-3228797D9AAA}"/>
              </a:ext>
            </a:extLst>
          </p:cNvPr>
          <p:cNvSpPr txBox="1"/>
          <p:nvPr/>
        </p:nvSpPr>
        <p:spPr>
          <a:xfrm>
            <a:off x="6207051" y="163888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BC7614-E51F-22CB-99D2-CBB6F22B8C5B}"/>
              </a:ext>
            </a:extLst>
          </p:cNvPr>
          <p:cNvSpPr/>
          <p:nvPr/>
        </p:nvSpPr>
        <p:spPr>
          <a:xfrm>
            <a:off x="7087691" y="1638883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6D097-DBCE-CD3B-25EC-6500B70CEF58}"/>
              </a:ext>
            </a:extLst>
          </p:cNvPr>
          <p:cNvSpPr txBox="1"/>
          <p:nvPr/>
        </p:nvSpPr>
        <p:spPr>
          <a:xfrm>
            <a:off x="6182593" y="130243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7F7E5-A468-3C0D-41DD-A7FF86823E68}"/>
              </a:ext>
            </a:extLst>
          </p:cNvPr>
          <p:cNvSpPr/>
          <p:nvPr/>
        </p:nvSpPr>
        <p:spPr>
          <a:xfrm>
            <a:off x="7086816" y="1994777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715802-02D4-A9AF-06F7-6715BFFA5689}"/>
              </a:ext>
            </a:extLst>
          </p:cNvPr>
          <p:cNvSpPr txBox="1"/>
          <p:nvPr/>
        </p:nvSpPr>
        <p:spPr>
          <a:xfrm>
            <a:off x="6248283" y="39980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C58B75-BCA7-11E8-5CB5-86B635DB37A8}"/>
              </a:ext>
            </a:extLst>
          </p:cNvPr>
          <p:cNvSpPr/>
          <p:nvPr/>
        </p:nvSpPr>
        <p:spPr>
          <a:xfrm>
            <a:off x="6926676" y="39928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CE896-EFE6-9EAA-A8B1-F91087C557C3}"/>
              </a:ext>
            </a:extLst>
          </p:cNvPr>
          <p:cNvSpPr txBox="1"/>
          <p:nvPr/>
        </p:nvSpPr>
        <p:spPr>
          <a:xfrm>
            <a:off x="6248283" y="3536309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6244C3-0AD4-CF21-BA28-39058D24477E}"/>
              </a:ext>
            </a:extLst>
          </p:cNvPr>
          <p:cNvSpPr/>
          <p:nvPr/>
        </p:nvSpPr>
        <p:spPr>
          <a:xfrm>
            <a:off x="6926676" y="3531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A5694B-EC14-DEBD-047F-AA93B0DE008B}"/>
              </a:ext>
            </a:extLst>
          </p:cNvPr>
          <p:cNvSpPr txBox="1"/>
          <p:nvPr/>
        </p:nvSpPr>
        <p:spPr>
          <a:xfrm>
            <a:off x="7027401" y="4643106"/>
            <a:ext cx="338906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(No space between c and 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99F241-E98A-0751-7C85-A7029243E118}"/>
              </a:ext>
            </a:extLst>
          </p:cNvPr>
          <p:cNvSpPr/>
          <p:nvPr/>
        </p:nvSpPr>
        <p:spPr>
          <a:xfrm>
            <a:off x="7081532" y="1273408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5AD368-EF6E-91FA-B2AF-2B68EE0E32A2}"/>
              </a:ext>
            </a:extLst>
          </p:cNvPr>
          <p:cNvCxnSpPr>
            <a:cxnSpLocks/>
          </p:cNvCxnSpPr>
          <p:nvPr/>
        </p:nvCxnSpPr>
        <p:spPr>
          <a:xfrm flipV="1">
            <a:off x="7166913" y="2344139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2694BB-6B4F-2C6A-3A55-6913BB358837}"/>
              </a:ext>
            </a:extLst>
          </p:cNvPr>
          <p:cNvCxnSpPr>
            <a:cxnSpLocks/>
          </p:cNvCxnSpPr>
          <p:nvPr/>
        </p:nvCxnSpPr>
        <p:spPr>
          <a:xfrm>
            <a:off x="7491549" y="2143493"/>
            <a:ext cx="864912" cy="197606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495FF0-6A0C-C6D1-2AA0-907FA327A083}"/>
              </a:ext>
            </a:extLst>
          </p:cNvPr>
          <p:cNvCxnSpPr>
            <a:cxnSpLocks/>
          </p:cNvCxnSpPr>
          <p:nvPr/>
        </p:nvCxnSpPr>
        <p:spPr>
          <a:xfrm>
            <a:off x="7543757" y="1831158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0C2A044-B4B5-345D-D07D-2C0CAFB96F12}"/>
              </a:ext>
            </a:extLst>
          </p:cNvPr>
          <p:cNvSpPr/>
          <p:nvPr/>
        </p:nvSpPr>
        <p:spPr>
          <a:xfrm>
            <a:off x="835646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C95113-D7F7-9849-EA00-E29864837E9E}"/>
              </a:ext>
            </a:extLst>
          </p:cNvPr>
          <p:cNvSpPr/>
          <p:nvPr/>
        </p:nvSpPr>
        <p:spPr>
          <a:xfrm>
            <a:off x="872268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FF3CF7-15A5-AF72-0C18-7353222C19F1}"/>
              </a:ext>
            </a:extLst>
          </p:cNvPr>
          <p:cNvSpPr/>
          <p:nvPr/>
        </p:nvSpPr>
        <p:spPr>
          <a:xfrm>
            <a:off x="911145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94E1C4-921C-987E-E807-244872C62BA7}"/>
              </a:ext>
            </a:extLst>
          </p:cNvPr>
          <p:cNvSpPr/>
          <p:nvPr/>
        </p:nvSpPr>
        <p:spPr>
          <a:xfrm>
            <a:off x="9500233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546E70-1863-1487-ED9E-A5152F656F8D}"/>
              </a:ext>
            </a:extLst>
          </p:cNvPr>
          <p:cNvSpPr/>
          <p:nvPr/>
        </p:nvSpPr>
        <p:spPr>
          <a:xfrm>
            <a:off x="9889009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4267FB-CAE7-B783-ACD7-48FB475BA5D5}"/>
              </a:ext>
            </a:extLst>
          </p:cNvPr>
          <p:cNvSpPr/>
          <p:nvPr/>
        </p:nvSpPr>
        <p:spPr>
          <a:xfrm>
            <a:off x="10277785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6D193E-A3C1-710E-D2E2-D5D2F7DA51BF}"/>
              </a:ext>
            </a:extLst>
          </p:cNvPr>
          <p:cNvSpPr/>
          <p:nvPr/>
        </p:nvSpPr>
        <p:spPr>
          <a:xfrm>
            <a:off x="10666561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865993D-F981-734B-D786-7609FB189CB4}"/>
              </a:ext>
            </a:extLst>
          </p:cNvPr>
          <p:cNvSpPr/>
          <p:nvPr/>
        </p:nvSpPr>
        <p:spPr>
          <a:xfrm>
            <a:off x="1105533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67A89FD-9FEF-B1E5-121C-655B6071C66C}"/>
              </a:ext>
            </a:extLst>
          </p:cNvPr>
          <p:cNvSpPr/>
          <p:nvPr/>
        </p:nvSpPr>
        <p:spPr>
          <a:xfrm>
            <a:off x="11436594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0DD01E6-BAC7-CFEB-E03E-BA7B47497F71}"/>
              </a:ext>
            </a:extLst>
          </p:cNvPr>
          <p:cNvSpPr/>
          <p:nvPr/>
        </p:nvSpPr>
        <p:spPr>
          <a:xfrm>
            <a:off x="1181580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9BB52C-177B-3A03-FD47-48E3299163E1}"/>
              </a:ext>
            </a:extLst>
          </p:cNvPr>
          <p:cNvSpPr/>
          <p:nvPr/>
        </p:nvSpPr>
        <p:spPr>
          <a:xfrm>
            <a:off x="8903941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343EBF9-5C2F-EE12-4DB6-D4B6E6973B8D}"/>
              </a:ext>
            </a:extLst>
          </p:cNvPr>
          <p:cNvSpPr/>
          <p:nvPr/>
        </p:nvSpPr>
        <p:spPr>
          <a:xfrm>
            <a:off x="9285198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7BD270E-0403-7B61-09D7-1FD72278F73F}"/>
              </a:ext>
            </a:extLst>
          </p:cNvPr>
          <p:cNvSpPr/>
          <p:nvPr/>
        </p:nvSpPr>
        <p:spPr>
          <a:xfrm>
            <a:off x="10020085" y="282634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2CBE2D2-92CE-401A-8B41-4212B00C21C6}"/>
              </a:ext>
            </a:extLst>
          </p:cNvPr>
          <p:cNvSpPr/>
          <p:nvPr/>
        </p:nvSpPr>
        <p:spPr>
          <a:xfrm>
            <a:off x="9649772" y="282510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6710231-C889-2807-C4AC-B3CCB07D95AC}"/>
              </a:ext>
            </a:extLst>
          </p:cNvPr>
          <p:cNvGrpSpPr/>
          <p:nvPr/>
        </p:nvGrpSpPr>
        <p:grpSpPr>
          <a:xfrm>
            <a:off x="8323021" y="3419515"/>
            <a:ext cx="3351483" cy="830680"/>
            <a:chOff x="2686702" y="3093881"/>
            <a:chExt cx="3351483" cy="83068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15F9115-33DA-896E-94D7-C56B2507EEA7}"/>
                </a:ext>
              </a:extLst>
            </p:cNvPr>
            <p:cNvSpPr txBox="1"/>
            <p:nvPr/>
          </p:nvSpPr>
          <p:spPr>
            <a:xfrm>
              <a:off x="4333872" y="3093881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</a:t>
              </a:r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C4D847E-833D-8B9B-D7E6-F2132A7CE7D8}"/>
                </a:ext>
              </a:extLst>
            </p:cNvPr>
            <p:cNvSpPr txBox="1"/>
            <p:nvPr/>
          </p:nvSpPr>
          <p:spPr>
            <a:xfrm>
              <a:off x="2686702" y="314591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1A8E1BE-D74B-0C9A-C285-3872175BB7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3321" y="3457568"/>
              <a:ext cx="254147" cy="46699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989E971-41A7-F199-132E-6A765CD353C9}"/>
                </a:ext>
              </a:extLst>
            </p:cNvPr>
            <p:cNvCxnSpPr>
              <a:cxnSpLocks/>
            </p:cNvCxnSpPr>
            <p:nvPr/>
          </p:nvCxnSpPr>
          <p:spPr>
            <a:xfrm>
              <a:off x="5879066" y="3461196"/>
              <a:ext cx="93251" cy="45099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3E89AF4-7AEB-B37D-AD0D-51BFFCC6B728}"/>
              </a:ext>
            </a:extLst>
          </p:cNvPr>
          <p:cNvGrpSpPr/>
          <p:nvPr/>
        </p:nvGrpSpPr>
        <p:grpSpPr>
          <a:xfrm>
            <a:off x="9492714" y="2172983"/>
            <a:ext cx="2210862" cy="772691"/>
            <a:chOff x="3315674" y="4403400"/>
            <a:chExt cx="2210862" cy="77269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67C586-6CBD-FB94-51E7-8E12C5175630}"/>
                </a:ext>
              </a:extLst>
            </p:cNvPr>
            <p:cNvSpPr txBox="1"/>
            <p:nvPr/>
          </p:nvSpPr>
          <p:spPr>
            <a:xfrm>
              <a:off x="3315674" y="4403400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+ 1)+2)</a:t>
              </a:r>
              <a:endParaRPr lang="en-US" dirty="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5959F0-7871-873B-5126-DB2AD865E9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1969" y="4702897"/>
              <a:ext cx="231585" cy="47319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714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4E22-F358-2E43-BE9A-14D577B16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9818"/>
          </a:xfrm>
        </p:spPr>
        <p:txBody>
          <a:bodyPr/>
          <a:lstStyle/>
          <a:p>
            <a:r>
              <a:rPr lang="en-US" dirty="0"/>
              <a:t>Process Memory Under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E3D2-3E76-C441-B74F-EBC55F1355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0029" y="744027"/>
            <a:ext cx="7519209" cy="57649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When your </a:t>
            </a:r>
            <a:r>
              <a:rPr lang="en-US" sz="2200" dirty="0">
                <a:solidFill>
                  <a:srgbClr val="2C895B"/>
                </a:solidFill>
              </a:rPr>
              <a:t>program is running </a:t>
            </a:r>
            <a:r>
              <a:rPr lang="en-US" sz="2200" dirty="0"/>
              <a:t>it has been </a:t>
            </a:r>
            <a:r>
              <a:rPr lang="en-US" sz="2200" dirty="0">
                <a:solidFill>
                  <a:srgbClr val="0070C0"/>
                </a:solidFill>
              </a:rPr>
              <a:t>loaded into memory </a:t>
            </a:r>
            <a:r>
              <a:rPr lang="en-US" sz="2200" dirty="0"/>
              <a:t>and is </a:t>
            </a:r>
            <a:r>
              <a:rPr lang="en-US" sz="2200" dirty="0">
                <a:solidFill>
                  <a:srgbClr val="F3753F"/>
                </a:solidFill>
              </a:rPr>
              <a:t>called a process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Stack segment: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chemeClr val="accent1"/>
                </a:solidFill>
              </a:rPr>
              <a:t> </a:t>
            </a:r>
            <a:r>
              <a:rPr lang="en-US" sz="2200" i="1" dirty="0">
                <a:solidFill>
                  <a:schemeClr val="accent5"/>
                </a:solidFill>
              </a:rPr>
              <a:t>Local </a:t>
            </a:r>
            <a:r>
              <a:rPr lang="en-US" sz="2200" dirty="0">
                <a:solidFill>
                  <a:schemeClr val="accent5"/>
                </a:solidFill>
              </a:rPr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and freed at function call entry &amp; exit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Data segment + BSS: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chemeClr val="accent1"/>
                </a:solidFill>
              </a:rPr>
              <a:t> </a:t>
            </a:r>
            <a:r>
              <a:rPr lang="en-US" sz="2200" i="1" dirty="0">
                <a:solidFill>
                  <a:schemeClr val="accent5"/>
                </a:solidFill>
              </a:rPr>
              <a:t>Global</a:t>
            </a:r>
            <a:r>
              <a:rPr lang="en-US" sz="2200" dirty="0">
                <a:solidFill>
                  <a:schemeClr val="accent5"/>
                </a:solidFill>
              </a:rPr>
              <a:t> and </a:t>
            </a:r>
            <a:r>
              <a:rPr lang="en-US" sz="2200" i="1" dirty="0">
                <a:solidFill>
                  <a:schemeClr val="accent5"/>
                </a:solidFill>
              </a:rPr>
              <a:t>static </a:t>
            </a:r>
            <a:r>
              <a:rPr lang="en-US" sz="2200" dirty="0">
                <a:solidFill>
                  <a:schemeClr val="accent5"/>
                </a:solidFill>
              </a:rPr>
              <a:t>variables</a:t>
            </a:r>
            <a:endParaRPr lang="en-US" sz="2200" u="sng" dirty="0"/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Allocated/freed </a:t>
            </a:r>
            <a:r>
              <a:rPr lang="en-US" sz="2200" dirty="0"/>
              <a:t>when the process </a:t>
            </a:r>
            <a:r>
              <a:rPr lang="en-US" sz="2200" dirty="0">
                <a:solidFill>
                  <a:srgbClr val="7030A0"/>
                </a:solidFill>
              </a:rPr>
              <a:t>starts/exits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BSS</a:t>
            </a:r>
            <a:r>
              <a:rPr lang="en-US" sz="2200" dirty="0"/>
              <a:t> - Static variables with an implicit initial value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Static Data </a:t>
            </a:r>
            <a:r>
              <a:rPr lang="en-US" sz="2200" dirty="0"/>
              <a:t>-  Initialized with an explicit initial value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>
                <a:solidFill>
                  <a:schemeClr val="accent1"/>
                </a:solidFill>
              </a:rPr>
              <a:t>Heap segment: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rgbClr val="2C895B"/>
                </a:solidFill>
              </a:rPr>
              <a:t> dynamically-allocated</a:t>
            </a:r>
            <a:r>
              <a:rPr lang="en-US" sz="2200" i="1" dirty="0"/>
              <a:t> </a:t>
            </a:r>
            <a:r>
              <a:rPr lang="en-US" sz="2200" dirty="0"/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with a function call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Managed by the </a:t>
            </a:r>
            <a:r>
              <a:rPr lang="en-US" sz="2000" dirty="0" err="1"/>
              <a:t>stdio</a:t>
            </a:r>
            <a:r>
              <a:rPr lang="en-US" sz="2000" dirty="0"/>
              <a:t> library malloc() routines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Read Only Data: Stores immutable </a:t>
            </a:r>
            <a:r>
              <a:rPr lang="en-US" sz="2200" dirty="0"/>
              <a:t>Literals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Text</a:t>
            </a:r>
            <a:r>
              <a:rPr lang="en-US" sz="2200" dirty="0"/>
              <a:t>: Stores your code in machine language + libraries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FDB44D-531C-4E44-B077-661CDC81F063}"/>
              </a:ext>
            </a:extLst>
          </p:cNvPr>
          <p:cNvGrpSpPr/>
          <p:nvPr/>
        </p:nvGrpSpPr>
        <p:grpSpPr>
          <a:xfrm>
            <a:off x="7946368" y="602584"/>
            <a:ext cx="1276422" cy="5978146"/>
            <a:chOff x="5391446" y="535470"/>
            <a:chExt cx="1557995" cy="59268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D211CA-F89F-CC48-9B0C-0AFCF498EF9D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AC5B56-9A09-974F-A087-44DC2FE59460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F7EAB13-4908-1E46-9853-9F037C13072B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35524E-970D-EB44-870B-1D863558B66E}"/>
                </a:ext>
              </a:extLst>
            </p:cNvPr>
            <p:cNvSpPr txBox="1"/>
            <p:nvPr/>
          </p:nvSpPr>
          <p:spPr>
            <a:xfrm rot="16200000">
              <a:off x="4584291" y="3112669"/>
              <a:ext cx="3849608" cy="4883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per process </a:t>
              </a:r>
              <a:r>
                <a:rPr lang="en-US" sz="2000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address 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8FA9B4-194D-0E46-B697-FBFC6B635F39}"/>
              </a:ext>
            </a:extLst>
          </p:cNvPr>
          <p:cNvGrpSpPr/>
          <p:nvPr/>
        </p:nvGrpSpPr>
        <p:grpSpPr>
          <a:xfrm>
            <a:off x="9160390" y="520299"/>
            <a:ext cx="2526189" cy="6021446"/>
            <a:chOff x="6583680" y="1280160"/>
            <a:chExt cx="2377440" cy="5257800"/>
          </a:xfrm>
        </p:grpSpPr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91690B94-BEDB-7A41-81B5-A98AD6CEA36F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6D0612-1A91-6243-9CD0-7964E2BA1F41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62B49B-2CFF-2C48-AAD6-E2F751825133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0FAC8F-5295-4F41-A0FC-C9FACB168240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7C0CCD-0F50-3B44-B25E-C97C1A2BCFE3}"/>
                </a:ext>
              </a:extLst>
            </p:cNvPr>
            <p:cNvSpPr/>
            <p:nvPr/>
          </p:nvSpPr>
          <p:spPr bwMode="auto">
            <a:xfrm>
              <a:off x="6583680" y="4572001"/>
              <a:ext cx="2377440" cy="295091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BSS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63B2C3-3C7C-7D49-BC97-C7225B0CEAF9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37E590-E3AA-EA4A-B918-0E368A7CE401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6E5728C-7959-B947-8526-59A099D6A939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076D279-9B7F-F640-88C8-0825992BF16B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09D0A10-8B41-D94C-8009-BF34C831AD3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BEB4027-6194-0D42-9A26-FBF390F54881}"/>
              </a:ext>
            </a:extLst>
          </p:cNvPr>
          <p:cNvSpPr/>
          <p:nvPr/>
        </p:nvSpPr>
        <p:spPr bwMode="auto">
          <a:xfrm>
            <a:off x="9160390" y="5355105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76274F-9CC8-BD4A-B4C0-338F07CC8CEA}"/>
              </a:ext>
            </a:extLst>
          </p:cNvPr>
          <p:cNvSpPr/>
          <p:nvPr/>
        </p:nvSpPr>
        <p:spPr bwMode="auto">
          <a:xfrm>
            <a:off x="9160389" y="4593814"/>
            <a:ext cx="2526189" cy="337950"/>
          </a:xfrm>
          <a:prstGeom prst="rect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bg1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bg1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E187FD-FDA7-C940-A82D-51D66E5D99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789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EF07-90E4-D74B-A950-25B81BC0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1" y="151890"/>
            <a:ext cx="12212140" cy="404608"/>
          </a:xfrm>
        </p:spPr>
        <p:txBody>
          <a:bodyPr/>
          <a:lstStyle/>
          <a:p>
            <a:r>
              <a:rPr lang="en-US" dirty="0"/>
              <a:t>Returning a Pointer To a Local Variable (Dangling Pointer)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CC40-DA54-FE4B-985B-3C96E51205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043" y="551953"/>
            <a:ext cx="11678443" cy="23903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There are many situations where </a:t>
            </a:r>
            <a:r>
              <a:rPr lang="en-US" dirty="0">
                <a:solidFill>
                  <a:srgbClr val="2C895B"/>
                </a:solidFill>
              </a:rPr>
              <a:t>a function will return a pointer</a:t>
            </a:r>
            <a:r>
              <a:rPr lang="en-US" dirty="0"/>
              <a:t>, but </a:t>
            </a:r>
            <a:r>
              <a:rPr lang="en-US" dirty="0">
                <a:solidFill>
                  <a:srgbClr val="2C895B"/>
                </a:solidFill>
              </a:rPr>
              <a:t>a function must never return a pointer to a memory location </a:t>
            </a:r>
            <a:r>
              <a:rPr lang="en-US" dirty="0"/>
              <a:t>that is </a:t>
            </a:r>
            <a:r>
              <a:rPr lang="en-US" dirty="0">
                <a:solidFill>
                  <a:srgbClr val="FF0000"/>
                </a:solidFill>
              </a:rPr>
              <a:t>no longer valid </a:t>
            </a:r>
            <a:r>
              <a:rPr lang="en-US" dirty="0">
                <a:solidFill>
                  <a:schemeClr val="tx2"/>
                </a:solidFill>
              </a:rPr>
              <a:t>such as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passed parameter copy </a:t>
            </a:r>
            <a:r>
              <a:rPr lang="en-US" dirty="0"/>
              <a:t>as the caller may or will deallocate it after the call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local variable (automatic) </a:t>
            </a:r>
            <a:r>
              <a:rPr lang="en-US" dirty="0"/>
              <a:t>that is invalid on function return </a:t>
            </a:r>
          </a:p>
          <a:p>
            <a:r>
              <a:rPr lang="en-US" dirty="0"/>
              <a:t>These errors are called a </a:t>
            </a:r>
            <a:r>
              <a:rPr lang="en-US" dirty="0">
                <a:solidFill>
                  <a:srgbClr val="FF0000"/>
                </a:solidFill>
              </a:rPr>
              <a:t>dangling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94E327-3D17-FE48-8E2F-83C9A03C42B3}"/>
              </a:ext>
            </a:extLst>
          </p:cNvPr>
          <p:cNvGrpSpPr/>
          <p:nvPr/>
        </p:nvGrpSpPr>
        <p:grpSpPr>
          <a:xfrm>
            <a:off x="643505" y="3007114"/>
            <a:ext cx="7434956" cy="1235154"/>
            <a:chOff x="643505" y="3007114"/>
            <a:chExt cx="7434956" cy="12351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E18258-93D3-A642-BD5F-958BD731C1A5}"/>
                </a:ext>
              </a:extLst>
            </p:cNvPr>
            <p:cNvGrpSpPr/>
            <p:nvPr/>
          </p:nvGrpSpPr>
          <p:grpSpPr>
            <a:xfrm>
              <a:off x="643505" y="3007114"/>
              <a:ext cx="7434956" cy="1235154"/>
              <a:chOff x="131075" y="607151"/>
              <a:chExt cx="7434956" cy="123515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FE96DD-DDDC-714A-B522-D3EB881B5696}"/>
                  </a:ext>
                </a:extLst>
              </p:cNvPr>
              <p:cNvSpPr/>
              <p:nvPr/>
            </p:nvSpPr>
            <p:spPr bwMode="auto">
              <a:xfrm>
                <a:off x="3417025" y="607151"/>
                <a:ext cx="4149006" cy="1235154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bad_idea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FB7CB-191F-9A4F-92FB-E1C0FACBC5EB}"/>
                  </a:ext>
                </a:extLst>
              </p:cNvPr>
              <p:cNvSpPr txBox="1"/>
              <p:nvPr/>
            </p:nvSpPr>
            <p:spPr>
              <a:xfrm>
                <a:off x="131075" y="607151"/>
                <a:ext cx="2614464" cy="1200329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n is a parameter with the scope of </a:t>
                </a:r>
                <a:r>
                  <a:rPr lang="en-US" dirty="0" err="1">
                    <a:solidFill>
                      <a:srgbClr val="0070C0"/>
                    </a:solidFill>
                  </a:rPr>
                  <a:t>bad_idea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it is no longer valid after the function returns 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077CCF6-B606-E94E-BD21-2B2CA63C169F}"/>
                </a:ext>
              </a:extLst>
            </p:cNvPr>
            <p:cNvSpPr/>
            <p:nvPr/>
          </p:nvSpPr>
          <p:spPr>
            <a:xfrm>
              <a:off x="3299792" y="3419341"/>
              <a:ext cx="583096" cy="205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CCBD76-6ACC-694D-A3AF-9367A6E51133}"/>
              </a:ext>
            </a:extLst>
          </p:cNvPr>
          <p:cNvGrpSpPr/>
          <p:nvPr/>
        </p:nvGrpSpPr>
        <p:grpSpPr>
          <a:xfrm>
            <a:off x="639931" y="4617433"/>
            <a:ext cx="7438530" cy="2031325"/>
            <a:chOff x="639931" y="4617433"/>
            <a:chExt cx="7438530" cy="20313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775BBA-F1AD-7743-927C-A20980F25898}"/>
                </a:ext>
              </a:extLst>
            </p:cNvPr>
            <p:cNvGrpSpPr/>
            <p:nvPr/>
          </p:nvGrpSpPr>
          <p:grpSpPr>
            <a:xfrm>
              <a:off x="639931" y="4617433"/>
              <a:ext cx="7438530" cy="2031325"/>
              <a:chOff x="6964360" y="1317246"/>
              <a:chExt cx="7438530" cy="203132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73AC7E-F9C5-524A-92E7-A03B13E6907F}"/>
                  </a:ext>
                </a:extLst>
              </p:cNvPr>
              <p:cNvSpPr txBox="1"/>
              <p:nvPr/>
            </p:nvSpPr>
            <p:spPr>
              <a:xfrm>
                <a:off x="6964360" y="1317246"/>
                <a:ext cx="2614464" cy="2031325"/>
              </a:xfrm>
              <a:prstGeom prst="rect">
                <a:avLst/>
              </a:prstGeom>
              <a:noFill/>
              <a:ln w="34925">
                <a:solidFill>
                  <a:srgbClr val="F3753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440"/>
                    </a:solidFill>
                  </a:rPr>
                  <a:t>a is an automatic (local) with a scope and </a:t>
                </a:r>
                <a:r>
                  <a:rPr lang="en-US" b="1" u="sng" dirty="0">
                    <a:solidFill>
                      <a:srgbClr val="F37440"/>
                    </a:solidFill>
                  </a:rPr>
                  <a:t>lifetime</a:t>
                </a:r>
                <a:r>
                  <a:rPr lang="en-US" dirty="0">
                    <a:solidFill>
                      <a:srgbClr val="F37440"/>
                    </a:solidFill>
                  </a:rPr>
                  <a:t> within bad_idea2</a:t>
                </a:r>
              </a:p>
              <a:p>
                <a:r>
                  <a:rPr lang="en-US" dirty="0">
                    <a:solidFill>
                      <a:srgbClr val="F37440"/>
                    </a:solidFill>
                  </a:rPr>
                  <a:t>a is no longer a valid location after the function returns </a:t>
                </a:r>
                <a:endParaRPr lang="en-US" sz="20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BE40729-4456-024E-B65F-F3DCD9CF73DA}"/>
                  </a:ext>
                </a:extLst>
              </p:cNvPr>
              <p:cNvSpPr/>
              <p:nvPr/>
            </p:nvSpPr>
            <p:spPr bwMode="auto">
              <a:xfrm>
                <a:off x="10165494" y="1521209"/>
                <a:ext cx="4237396" cy="1520190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4925" cap="flat" cmpd="sng" algn="ctr">
                <a:solidFill>
                  <a:srgbClr val="F3753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bad_idea2(int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int a = n * n;</a:t>
                </a:r>
                <a:b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A1B8CA7-9C0C-394C-BF74-5D91534A4D12}"/>
                </a:ext>
              </a:extLst>
            </p:cNvPr>
            <p:cNvSpPr/>
            <p:nvPr/>
          </p:nvSpPr>
          <p:spPr>
            <a:xfrm>
              <a:off x="3244553" y="5478816"/>
              <a:ext cx="583096" cy="205350"/>
            </a:xfrm>
            <a:prstGeom prst="rightArrow">
              <a:avLst/>
            </a:prstGeom>
            <a:solidFill>
              <a:srgbClr val="F37440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FDFB53-A5ED-8D4A-BDF8-45D815D7CA68}"/>
              </a:ext>
            </a:extLst>
          </p:cNvPr>
          <p:cNvSpPr/>
          <p:nvPr/>
        </p:nvSpPr>
        <p:spPr bwMode="auto">
          <a:xfrm>
            <a:off x="8452110" y="3267214"/>
            <a:ext cx="354088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4925" cap="flat" cmpd="sng" algn="ctr">
            <a:solidFill>
              <a:srgbClr val="2C895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ok to do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is </a:t>
            </a:r>
            <a:r>
              <a:rPr lang="en-US" b="1" i="1" u="sng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dangling</a:t>
            </a:r>
          </a:p>
          <a:p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pointer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ok(int n)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n * n;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D1BA2-FF01-8A4A-A746-A8BE62FC68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16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DAF0-B92F-7241-9BF4-E8CA2E5C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82" y="76398"/>
            <a:ext cx="11128268" cy="715294"/>
          </a:xfrm>
        </p:spPr>
        <p:txBody>
          <a:bodyPr/>
          <a:lstStyle/>
          <a:p>
            <a:r>
              <a:rPr lang="en-US" dirty="0"/>
              <a:t>Background: What is a Definition in a program language?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DC04-7F26-F848-A3C4-0AC772E3D23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71832" y="1026915"/>
            <a:ext cx="10738276" cy="526825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Definition</a:t>
            </a:r>
            <a:r>
              <a:rPr lang="en-US" sz="2400" dirty="0">
                <a:solidFill>
                  <a:srgbClr val="0070C0"/>
                </a:solidFill>
              </a:rPr>
              <a:t>: </a:t>
            </a:r>
            <a:r>
              <a:rPr lang="en-US" sz="2400" dirty="0">
                <a:solidFill>
                  <a:schemeClr val="accent3"/>
                </a:solidFill>
              </a:rPr>
              <a:t>creates an </a:t>
            </a:r>
            <a:r>
              <a:rPr lang="en-US" sz="2400" u="sng" dirty="0">
                <a:solidFill>
                  <a:schemeClr val="accent3"/>
                </a:solidFill>
              </a:rPr>
              <a:t>instance</a:t>
            </a:r>
            <a:r>
              <a:rPr lang="en-US" sz="2400" dirty="0">
                <a:solidFill>
                  <a:schemeClr val="accent3"/>
                </a:solidFill>
              </a:rPr>
              <a:t> of a </a:t>
            </a:r>
            <a:r>
              <a:rPr lang="en-US" sz="2400" i="1" dirty="0">
                <a:solidFill>
                  <a:schemeClr val="accent3"/>
                </a:solidFill>
              </a:rPr>
              <a:t>thing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There </a:t>
            </a:r>
            <a:r>
              <a:rPr lang="en-US" sz="2200" b="1" dirty="0"/>
              <a:t>must be exactly </a:t>
            </a:r>
            <a:r>
              <a:rPr lang="en-US" sz="2200" b="1" u="sng" dirty="0"/>
              <a:t>one</a:t>
            </a:r>
            <a:r>
              <a:rPr lang="en-US" sz="2200" dirty="0"/>
              <a:t> definition of each </a:t>
            </a:r>
            <a:r>
              <a:rPr lang="en-US" sz="2200" i="1" dirty="0">
                <a:solidFill>
                  <a:schemeClr val="accent1"/>
                </a:solidFill>
              </a:rPr>
              <a:t>function or </a:t>
            </a:r>
            <a:r>
              <a:rPr lang="en-US" sz="2200" i="1" dirty="0">
                <a:solidFill>
                  <a:srgbClr val="7030A0"/>
                </a:solidFill>
              </a:rPr>
              <a:t>variable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(no duplicates)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In C you must </a:t>
            </a:r>
            <a:r>
              <a:rPr lang="en-US" sz="2200" dirty="0">
                <a:solidFill>
                  <a:schemeClr val="accent1"/>
                </a:solidFill>
              </a:rPr>
              <a:t>define </a:t>
            </a:r>
            <a:r>
              <a:rPr lang="en-US" sz="2200" dirty="0"/>
              <a:t>a </a:t>
            </a:r>
            <a:r>
              <a:rPr lang="en-US" sz="2200" dirty="0">
                <a:solidFill>
                  <a:srgbClr val="7030A0"/>
                </a:solidFill>
              </a:rPr>
              <a:t>variable</a:t>
            </a:r>
            <a:r>
              <a:rPr lang="en-US" sz="2200" dirty="0">
                <a:solidFill>
                  <a:schemeClr val="accent1"/>
                </a:solidFill>
              </a:rPr>
              <a:t> or a function </a:t>
            </a:r>
            <a:r>
              <a:rPr lang="en-US" sz="2200" b="1" dirty="0">
                <a:solidFill>
                  <a:srgbClr val="F37440"/>
                </a:solidFill>
              </a:rPr>
              <a:t>before first use </a:t>
            </a:r>
            <a:r>
              <a:rPr lang="en-US" sz="2200" dirty="0"/>
              <a:t>in your code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Function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definition </a:t>
            </a:r>
            <a:r>
              <a:rPr lang="en-US" sz="2400" b="1" dirty="0">
                <a:solidFill>
                  <a:schemeClr val="accent6"/>
                </a:solidFill>
              </a:rPr>
              <a:t>(compiler actions)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creates code </a:t>
            </a:r>
            <a:r>
              <a:rPr lang="en-US" sz="2200" dirty="0"/>
              <a:t>you wrote in the functions body </a:t>
            </a:r>
            <a:endParaRPr lang="en-US" sz="2200" u="sng" dirty="0"/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allocates</a:t>
            </a:r>
            <a:r>
              <a:rPr lang="en-US" sz="2200" dirty="0"/>
              <a:t> memory to store the code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binds</a:t>
            </a:r>
            <a:r>
              <a:rPr lang="en-US" sz="2200" dirty="0"/>
              <a:t> the function name to the allocated memory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Variable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definitions</a:t>
            </a:r>
            <a:r>
              <a:rPr lang="en-US" sz="2400" b="1" dirty="0"/>
              <a:t> (compiler actions)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allocates memory: </a:t>
            </a:r>
            <a:r>
              <a:rPr lang="en-US" sz="2200" dirty="0">
                <a:solidFill>
                  <a:srgbClr val="0070C0"/>
                </a:solidFill>
              </a:rPr>
              <a:t>generate code </a:t>
            </a:r>
            <a:r>
              <a:rPr lang="en-US" sz="2200" dirty="0">
                <a:solidFill>
                  <a:srgbClr val="F37440"/>
                </a:solidFill>
              </a:rPr>
              <a:t>to allocate space </a:t>
            </a:r>
            <a:r>
              <a:rPr lang="en-US" sz="2200" dirty="0"/>
              <a:t>for local variables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initialize memory: </a:t>
            </a:r>
            <a:r>
              <a:rPr lang="en-US" sz="2200" dirty="0">
                <a:solidFill>
                  <a:srgbClr val="0070C0"/>
                </a:solidFill>
              </a:rPr>
              <a:t>generate code </a:t>
            </a:r>
            <a:r>
              <a:rPr lang="en-US" sz="2200" dirty="0"/>
              <a:t>to </a:t>
            </a:r>
            <a:r>
              <a:rPr lang="en-US" sz="2200" dirty="0">
                <a:solidFill>
                  <a:srgbClr val="F37440"/>
                </a:solidFill>
              </a:rPr>
              <a:t>initialize the memory </a:t>
            </a:r>
            <a:r>
              <a:rPr lang="en-US" sz="2200" dirty="0"/>
              <a:t>for local variables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binds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2C895B"/>
                </a:solidFill>
              </a:rPr>
              <a:t>(or associates) </a:t>
            </a:r>
            <a:r>
              <a:rPr lang="en-US" sz="2200" dirty="0"/>
              <a:t>the variable name to the allocated memory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3159D-1992-EF4C-B2E3-19674EC59B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1712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84" y="141110"/>
            <a:ext cx="10515600" cy="494510"/>
          </a:xfrm>
        </p:spPr>
        <p:txBody>
          <a:bodyPr/>
          <a:lstStyle/>
          <a:p>
            <a:r>
              <a:rPr lang="en-US" dirty="0"/>
              <a:t>Heap Memory "Leaks"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3765" y="758865"/>
            <a:ext cx="11674014" cy="551783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memory leak </a:t>
            </a:r>
            <a:r>
              <a:rPr lang="en-US" dirty="0"/>
              <a:t>is when you </a:t>
            </a:r>
            <a:r>
              <a:rPr lang="en-US" b="1" dirty="0">
                <a:solidFill>
                  <a:schemeClr val="accent1"/>
                </a:solidFill>
              </a:rPr>
              <a:t>allocate memory </a:t>
            </a:r>
            <a:r>
              <a:rPr lang="en-US" dirty="0">
                <a:solidFill>
                  <a:schemeClr val="accent1"/>
                </a:solidFill>
              </a:rPr>
              <a:t>on the heap, </a:t>
            </a:r>
            <a:r>
              <a:rPr lang="en-US" b="1" dirty="0">
                <a:solidFill>
                  <a:schemeClr val="accent1"/>
                </a:solidFill>
              </a:rPr>
              <a:t>but never free it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sz="32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Your </a:t>
            </a:r>
            <a:r>
              <a:rPr lang="en-US" dirty="0">
                <a:solidFill>
                  <a:srgbClr val="0070C0"/>
                </a:solidFill>
              </a:rPr>
              <a:t>program is responsible for cleaning up any memory it allocates </a:t>
            </a:r>
            <a:r>
              <a:rPr lang="en-US" dirty="0"/>
              <a:t>but no longer needs</a:t>
            </a:r>
          </a:p>
          <a:p>
            <a:pPr lvl="1"/>
            <a:r>
              <a:rPr lang="en-US" dirty="0"/>
              <a:t> If you keep allocating memory, you may run out of memory in the heap!</a:t>
            </a:r>
          </a:p>
          <a:p>
            <a:r>
              <a:rPr lang="en-US" dirty="0">
                <a:solidFill>
                  <a:srgbClr val="0070C0"/>
                </a:solidFill>
              </a:rPr>
              <a:t>Memory leaks </a:t>
            </a:r>
            <a:r>
              <a:rPr lang="en-US" dirty="0"/>
              <a:t>may cause </a:t>
            </a:r>
            <a:r>
              <a:rPr lang="en-US" dirty="0">
                <a:solidFill>
                  <a:srgbClr val="C00000"/>
                </a:solidFill>
              </a:rPr>
              <a:t>long running programs to fault </a:t>
            </a:r>
            <a:r>
              <a:rPr lang="en-US" dirty="0"/>
              <a:t>when they </a:t>
            </a:r>
            <a:r>
              <a:rPr lang="en-US" dirty="0">
                <a:solidFill>
                  <a:srgbClr val="F3753F"/>
                </a:solidFill>
              </a:rPr>
              <a:t>exhaust OS memory limits</a:t>
            </a:r>
          </a:p>
          <a:p>
            <a:pPr lvl="1"/>
            <a:r>
              <a:rPr lang="en-US" dirty="0"/>
              <a:t>Make sure you </a:t>
            </a:r>
            <a:r>
              <a:rPr lang="en-US" dirty="0">
                <a:solidFill>
                  <a:srgbClr val="0070C0"/>
                </a:solidFill>
              </a:rPr>
              <a:t>free memory when you no longer need it</a:t>
            </a:r>
          </a:p>
          <a:p>
            <a:r>
              <a:rPr lang="en-US" dirty="0" err="1">
                <a:solidFill>
                  <a:srgbClr val="F37440"/>
                </a:solidFill>
              </a:rPr>
              <a:t>Valgrind</a:t>
            </a:r>
            <a:r>
              <a:rPr lang="en-US" dirty="0"/>
              <a:t> is a tool for finding memory leaks (not pre-installed in all </a:t>
            </a:r>
            <a:r>
              <a:rPr lang="en-US" dirty="0" err="1"/>
              <a:t>linux</a:t>
            </a:r>
            <a:r>
              <a:rPr lang="en-US" dirty="0"/>
              <a:t> distributions though!)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1410969" y="1312734"/>
            <a:ext cx="9370059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leaky_memory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*bytes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code that never passes the pointer in bytes to anything */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return;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0A1E3-9838-1C40-85DE-5373B486EFE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7480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90" y="254724"/>
            <a:ext cx="10515600" cy="547191"/>
          </a:xfrm>
        </p:spPr>
        <p:txBody>
          <a:bodyPr/>
          <a:lstStyle/>
          <a:p>
            <a:r>
              <a:rPr lang="en-US" dirty="0"/>
              <a:t>More Dangling Pointers: Reusing "freed"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1898" y="997639"/>
            <a:ext cx="11623542" cy="533204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a pointer points to a memory location that is no longer “valid”</a:t>
            </a:r>
          </a:p>
          <a:p>
            <a:r>
              <a:rPr lang="en-US" sz="2200" dirty="0"/>
              <a:t>Really hard to debug as the use of the return pointers may not generate a seg fault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type code </a:t>
            </a:r>
            <a:r>
              <a:rPr lang="en-US" sz="2200" dirty="0"/>
              <a:t>often causes the allocators (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/>
              <a:t>and friends) to </a:t>
            </a:r>
            <a:r>
              <a:rPr lang="en-US" sz="2200" b="1" dirty="0">
                <a:solidFill>
                  <a:srgbClr val="0070C0"/>
                </a:solidFill>
              </a:rPr>
              <a:t>seg fault</a:t>
            </a:r>
          </a:p>
          <a:p>
            <a:pPr lvl="1"/>
            <a:r>
              <a:rPr lang="en-US" sz="2200" dirty="0"/>
              <a:t>Because it corrupts data structures the heap code uses to manage the memory pool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2012969" y="2194898"/>
            <a:ext cx="7039591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*buff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(*buff));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free(buff);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buff;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CEA7D-F7E9-674A-BDE0-8A60A5250B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7418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4C5F-E0CF-4DCF-5522-5D56F6B56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11" y="-21954"/>
            <a:ext cx="10515600" cy="715294"/>
          </a:xfrm>
        </p:spPr>
        <p:txBody>
          <a:bodyPr/>
          <a:lstStyle/>
          <a:p>
            <a:r>
              <a:rPr lang="en-US" dirty="0"/>
              <a:t>Copying Structs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22B55-89D6-EB9B-AD58-E3928371058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81672" y="911120"/>
            <a:ext cx="10680416" cy="543687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You can assign the member value(s) of the whole struct </a:t>
            </a:r>
            <a:r>
              <a:rPr lang="en-US" dirty="0">
                <a:solidFill>
                  <a:srgbClr val="0070C0"/>
                </a:solidFill>
              </a:rPr>
              <a:t>from a struct of the same type</a:t>
            </a:r>
            <a:r>
              <a:rPr lang="en-US" dirty="0"/>
              <a:t> – </a:t>
            </a:r>
            <a:r>
              <a:rPr lang="en-US" i="1" dirty="0">
                <a:solidFill>
                  <a:srgbClr val="C00000"/>
                </a:solidFill>
              </a:rPr>
              <a:t>this copies the entire contents! </a:t>
            </a:r>
          </a:p>
          <a:p>
            <a:r>
              <a:rPr lang="en-US" dirty="0"/>
              <a:t>Individual fields can also be copied </a:t>
            </a:r>
          </a:p>
          <a:p>
            <a:endParaRPr lang="en-US" dirty="0"/>
          </a:p>
        </p:txBody>
      </p:sp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947611F6-1CD5-9358-2501-85F9A9C9DDF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46488" y="2174281"/>
            <a:ext cx="6747714" cy="408040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 = {1, 1};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 = {.day= 31, .month= 12};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*pt1 = &amp;first;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*pt2 = &amp;final;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final.day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first.day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both day are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 = first;      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copies whole struct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pt2-&gt;month = 3;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*pt1 = *pt2;		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copies whole struct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pt2-&gt;day = 7;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pt1-&gt;day = pt2-&gt;day;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both days are now 7</a:t>
            </a:r>
            <a:endParaRPr lang="en-US" altLang="en-US" sz="2000" i="1" dirty="0">
              <a:solidFill>
                <a:srgbClr val="2C895B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35D3D-CFB1-94AB-2887-A8D3D89961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859F07B-8C5D-0AC7-6701-6BE28D750127}"/>
              </a:ext>
            </a:extLst>
          </p:cNvPr>
          <p:cNvGrpSpPr/>
          <p:nvPr/>
        </p:nvGrpSpPr>
        <p:grpSpPr>
          <a:xfrm>
            <a:off x="8178851" y="2227380"/>
            <a:ext cx="2785385" cy="1317450"/>
            <a:chOff x="8529047" y="2149559"/>
            <a:chExt cx="2785385" cy="131745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28F32F-1509-44F8-DCF3-500B0C15FD2D}"/>
                </a:ext>
              </a:extLst>
            </p:cNvPr>
            <p:cNvGrpSpPr/>
            <p:nvPr/>
          </p:nvGrpSpPr>
          <p:grpSpPr>
            <a:xfrm>
              <a:off x="8529047" y="2474184"/>
              <a:ext cx="2785385" cy="992825"/>
              <a:chOff x="7564063" y="1086169"/>
              <a:chExt cx="2785385" cy="99282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9CED7E-5E09-8750-8E08-9572816ECE42}"/>
                  </a:ext>
                </a:extLst>
              </p:cNvPr>
              <p:cNvSpPr txBox="1"/>
              <p:nvPr/>
            </p:nvSpPr>
            <p:spPr>
              <a:xfrm>
                <a:off x="7564063" y="1275624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ptr1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E177BC-4F19-7CE8-8DCD-C67DAAC321F0}"/>
                  </a:ext>
                </a:extLst>
              </p:cNvPr>
              <p:cNvSpPr txBox="1"/>
              <p:nvPr/>
            </p:nvSpPr>
            <p:spPr>
              <a:xfrm>
                <a:off x="7779643" y="1594187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288BD951-ADCE-6A76-69CA-CF087EE1CEFC}"/>
                  </a:ext>
                </a:extLst>
              </p:cNvPr>
              <p:cNvCxnSpPr/>
              <p:nvPr/>
            </p:nvCxnSpPr>
            <p:spPr bwMode="auto">
              <a:xfrm>
                <a:off x="7962523" y="1788124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DA68C5-95F5-5DF4-AC64-32B1335DF07B}"/>
                  </a:ext>
                </a:extLst>
              </p:cNvPr>
              <p:cNvSpPr txBox="1"/>
              <p:nvPr/>
            </p:nvSpPr>
            <p:spPr>
              <a:xfrm>
                <a:off x="9671493" y="1459152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C4FAD6-06AB-734A-FD69-09D29C331814}"/>
                  </a:ext>
                </a:extLst>
              </p:cNvPr>
              <p:cNvSpPr txBox="1"/>
              <p:nvPr/>
            </p:nvSpPr>
            <p:spPr>
              <a:xfrm>
                <a:off x="7826544" y="1817384"/>
                <a:ext cx="9380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low address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92AEB6-FB39-02DC-DA27-0F692E6462D5}"/>
                  </a:ext>
                </a:extLst>
              </p:cNvPr>
              <p:cNvSpPr txBox="1"/>
              <p:nvPr/>
            </p:nvSpPr>
            <p:spPr>
              <a:xfrm>
                <a:off x="8736228" y="1457383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month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E4DD4-D794-9F65-506C-3D3B666201FD}"/>
                  </a:ext>
                </a:extLst>
              </p:cNvPr>
              <p:cNvSpPr txBox="1"/>
              <p:nvPr/>
            </p:nvSpPr>
            <p:spPr>
              <a:xfrm>
                <a:off x="8739019" y="1086169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day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9174FA-9F64-EE74-0037-E105C9E52634}"/>
                  </a:ext>
                </a:extLst>
              </p:cNvPr>
              <p:cNvSpPr txBox="1"/>
              <p:nvPr/>
            </p:nvSpPr>
            <p:spPr>
              <a:xfrm>
                <a:off x="9672071" y="1090038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49F09F-14E0-0C36-170C-751BE7630708}"/>
                </a:ext>
              </a:extLst>
            </p:cNvPr>
            <p:cNvSpPr txBox="1"/>
            <p:nvPr/>
          </p:nvSpPr>
          <p:spPr>
            <a:xfrm>
              <a:off x="10003350" y="2149559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first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BC9CE43-582E-69E9-B401-90FE6CF869DD}"/>
              </a:ext>
            </a:extLst>
          </p:cNvPr>
          <p:cNvGrpSpPr/>
          <p:nvPr/>
        </p:nvGrpSpPr>
        <p:grpSpPr>
          <a:xfrm>
            <a:off x="8178851" y="3414025"/>
            <a:ext cx="2785385" cy="1293081"/>
            <a:chOff x="8529047" y="3336204"/>
            <a:chExt cx="2785385" cy="129308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E617F6F-93FA-CADD-288F-1C9C5662EE81}"/>
                </a:ext>
              </a:extLst>
            </p:cNvPr>
            <p:cNvGrpSpPr/>
            <p:nvPr/>
          </p:nvGrpSpPr>
          <p:grpSpPr>
            <a:xfrm>
              <a:off x="8529047" y="3636460"/>
              <a:ext cx="2785385" cy="992825"/>
              <a:chOff x="7564063" y="1086169"/>
              <a:chExt cx="2785385" cy="99282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0CBAB6-699C-8D09-718B-4B174F85C4BD}"/>
                  </a:ext>
                </a:extLst>
              </p:cNvPr>
              <p:cNvSpPr txBox="1"/>
              <p:nvPr/>
            </p:nvSpPr>
            <p:spPr>
              <a:xfrm>
                <a:off x="7564063" y="1275624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ptr2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3C7C62-0FF5-FAD8-3432-7BEE1001761B}"/>
                  </a:ext>
                </a:extLst>
              </p:cNvPr>
              <p:cNvSpPr txBox="1"/>
              <p:nvPr/>
            </p:nvSpPr>
            <p:spPr>
              <a:xfrm>
                <a:off x="7779643" y="1594187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6389BD7-8347-F381-7795-2F1BE619812F}"/>
                  </a:ext>
                </a:extLst>
              </p:cNvPr>
              <p:cNvCxnSpPr/>
              <p:nvPr/>
            </p:nvCxnSpPr>
            <p:spPr bwMode="auto">
              <a:xfrm>
                <a:off x="7962523" y="1788124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4A4508-24AE-B561-4AAD-35ACA3911A3C}"/>
                  </a:ext>
                </a:extLst>
              </p:cNvPr>
              <p:cNvSpPr txBox="1"/>
              <p:nvPr/>
            </p:nvSpPr>
            <p:spPr>
              <a:xfrm>
                <a:off x="9671493" y="1459152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12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E61498A-2CBA-90C8-9313-57C13C76F64A}"/>
                  </a:ext>
                </a:extLst>
              </p:cNvPr>
              <p:cNvSpPr txBox="1"/>
              <p:nvPr/>
            </p:nvSpPr>
            <p:spPr>
              <a:xfrm>
                <a:off x="7826544" y="1817384"/>
                <a:ext cx="9380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low address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EDC61D-538B-B224-C608-D2F3B385B41F}"/>
                  </a:ext>
                </a:extLst>
              </p:cNvPr>
              <p:cNvSpPr txBox="1"/>
              <p:nvPr/>
            </p:nvSpPr>
            <p:spPr>
              <a:xfrm>
                <a:off x="8736228" y="1457383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month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1790D8-3545-8914-7E38-F812D9D51182}"/>
                  </a:ext>
                </a:extLst>
              </p:cNvPr>
              <p:cNvSpPr txBox="1"/>
              <p:nvPr/>
            </p:nvSpPr>
            <p:spPr>
              <a:xfrm>
                <a:off x="8739019" y="1086169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day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58B39D5-BBF7-BB13-3EFA-11F0C4B88833}"/>
                  </a:ext>
                </a:extLst>
              </p:cNvPr>
              <p:cNvSpPr txBox="1"/>
              <p:nvPr/>
            </p:nvSpPr>
            <p:spPr>
              <a:xfrm>
                <a:off x="9672071" y="1090038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31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9FF0CA-82A7-7750-4317-C6B5211C4F73}"/>
                </a:ext>
              </a:extLst>
            </p:cNvPr>
            <p:cNvSpPr txBox="1"/>
            <p:nvPr/>
          </p:nvSpPr>
          <p:spPr>
            <a:xfrm>
              <a:off x="10043439" y="3336204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final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137ABAD-60C3-2ACE-F5BB-3C9C8A0CECBE}"/>
              </a:ext>
            </a:extLst>
          </p:cNvPr>
          <p:cNvSpPr txBox="1"/>
          <p:nvPr/>
        </p:nvSpPr>
        <p:spPr>
          <a:xfrm>
            <a:off x="10279160" y="3724831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C4E54D-ACAA-604D-147B-F6CDDE3FB6DA}"/>
              </a:ext>
            </a:extLst>
          </p:cNvPr>
          <p:cNvSpPr txBox="1"/>
          <p:nvPr/>
        </p:nvSpPr>
        <p:spPr>
          <a:xfrm>
            <a:off x="10284928" y="4082112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A24032F-8F7C-1B7D-6203-ABFC964B0460}"/>
              </a:ext>
            </a:extLst>
          </p:cNvPr>
          <p:cNvSpPr txBox="1"/>
          <p:nvPr/>
        </p:nvSpPr>
        <p:spPr>
          <a:xfrm>
            <a:off x="10271461" y="4092416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E1CE52-D40D-79A1-EC52-DB887C0EFEED}"/>
              </a:ext>
            </a:extLst>
          </p:cNvPr>
          <p:cNvSpPr txBox="1"/>
          <p:nvPr/>
        </p:nvSpPr>
        <p:spPr>
          <a:xfrm>
            <a:off x="10285703" y="2923219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82473D3-B918-C60B-CBDE-49D18264C910}"/>
              </a:ext>
            </a:extLst>
          </p:cNvPr>
          <p:cNvSpPr txBox="1"/>
          <p:nvPr/>
        </p:nvSpPr>
        <p:spPr>
          <a:xfrm>
            <a:off x="10275337" y="3715095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B82859-6532-C840-132A-D30C51F0C6AB}"/>
              </a:ext>
            </a:extLst>
          </p:cNvPr>
          <p:cNvSpPr txBox="1"/>
          <p:nvPr/>
        </p:nvSpPr>
        <p:spPr>
          <a:xfrm>
            <a:off x="10285703" y="2549849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88556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0" grpId="0" uiExpand="1" build="p"/>
      <p:bldP spid="5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4C5F-E0CF-4DCF-5522-5D56F6B56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98" y="22117"/>
            <a:ext cx="10515600" cy="549936"/>
          </a:xfrm>
        </p:spPr>
        <p:txBody>
          <a:bodyPr/>
          <a:lstStyle/>
          <a:p>
            <a:r>
              <a:rPr lang="en-US" dirty="0"/>
              <a:t>Struct: Copy and Member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22B55-89D6-EB9B-AD58-E3928371058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66396" y="2702968"/>
            <a:ext cx="11859207" cy="38054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When you assign one struct to another it just copies the member fields!</a:t>
            </a:r>
            <a:endParaRPr lang="en-US" sz="2200" i="1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D60858-E4CF-F7C3-4C85-027C4A2CAFBE}"/>
              </a:ext>
            </a:extLst>
          </p:cNvPr>
          <p:cNvSpPr txBox="1">
            <a:spLocks/>
          </p:cNvSpPr>
          <p:nvPr/>
        </p:nvSpPr>
        <p:spPr bwMode="auto">
          <a:xfrm>
            <a:off x="2857116" y="3176880"/>
            <a:ext cx="5434385" cy="49473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name2 = name;  </a:t>
            </a:r>
            <a:r>
              <a:rPr lang="en-US" altLang="en-US" sz="2000" b="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copies members Only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196E2-6351-B31C-6253-84FC66F9E325}"/>
              </a:ext>
            </a:extLst>
          </p:cNvPr>
          <p:cNvSpPr txBox="1"/>
          <p:nvPr/>
        </p:nvSpPr>
        <p:spPr>
          <a:xfrm>
            <a:off x="332419" y="798060"/>
            <a:ext cx="2611430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F1D11-015A-4B08-E312-602353BFFC7E}"/>
              </a:ext>
            </a:extLst>
          </p:cNvPr>
          <p:cNvSpPr txBox="1"/>
          <p:nvPr/>
        </p:nvSpPr>
        <p:spPr>
          <a:xfrm>
            <a:off x="1188644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B89926-6768-76E0-19A1-5C2AE3750FAB}"/>
              </a:ext>
            </a:extLst>
          </p:cNvPr>
          <p:cNvGrpSpPr/>
          <p:nvPr/>
        </p:nvGrpSpPr>
        <p:grpSpPr>
          <a:xfrm>
            <a:off x="3440667" y="4006788"/>
            <a:ext cx="4233961" cy="2288781"/>
            <a:chOff x="7256986" y="4105573"/>
            <a:chExt cx="4233961" cy="228878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658EF4B-DC4C-670E-9C7B-3137A25103E0}"/>
                </a:ext>
              </a:extLst>
            </p:cNvPr>
            <p:cNvGrpSpPr/>
            <p:nvPr/>
          </p:nvGrpSpPr>
          <p:grpSpPr>
            <a:xfrm>
              <a:off x="8002570" y="4105573"/>
              <a:ext cx="3488377" cy="2288781"/>
              <a:chOff x="7583470" y="4120813"/>
              <a:chExt cx="3488377" cy="2288781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454B45A-BE34-D6EF-D315-AB14CB4A0517}"/>
                  </a:ext>
                </a:extLst>
              </p:cNvPr>
              <p:cNvGrpSpPr/>
              <p:nvPr/>
            </p:nvGrpSpPr>
            <p:grpSpPr>
              <a:xfrm>
                <a:off x="7583470" y="5284338"/>
                <a:ext cx="1645920" cy="369332"/>
                <a:chOff x="1828800" y="4572000"/>
                <a:chExt cx="1645920" cy="369332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D464B37-BCEB-D950-51CC-98BFDD64EC26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state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275769E-885D-9B7C-3422-90CCC50696CA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A4D650F-CF6C-6144-9AA6-8C36A0D346D3}"/>
                  </a:ext>
                </a:extLst>
              </p:cNvPr>
              <p:cNvGrpSpPr/>
              <p:nvPr/>
            </p:nvGrpSpPr>
            <p:grpSpPr>
              <a:xfrm>
                <a:off x="7587260" y="4918002"/>
                <a:ext cx="1645920" cy="369332"/>
                <a:chOff x="1828800" y="4572000"/>
                <a:chExt cx="1645920" cy="369332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10A73F3-345E-03C1-94FE-9BA2AB163FD0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plate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6A61008-80FE-924F-C903-3CF87191D1CB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C652B1A-7192-B63C-44AE-8C655B90057C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 bwMode="auto">
              <a:xfrm flipV="1">
                <a:off x="8863630" y="4305479"/>
                <a:ext cx="660970" cy="81067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34C4CA-6954-6AC8-53E1-636F43055346}"/>
                  </a:ext>
                </a:extLst>
              </p:cNvPr>
              <p:cNvSpPr txBox="1"/>
              <p:nvPr/>
            </p:nvSpPr>
            <p:spPr>
              <a:xfrm>
                <a:off x="9524600" y="4120813"/>
                <a:ext cx="1547247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"UCSD CSE"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850B80D-AD9B-2E6F-23C0-7F70426BDE0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843412" y="5471866"/>
                <a:ext cx="547138" cy="75306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0B518F-2528-7A2F-5B06-947A7FC5457E}"/>
                  </a:ext>
                </a:extLst>
              </p:cNvPr>
              <p:cNvSpPr txBox="1"/>
              <p:nvPr/>
            </p:nvSpPr>
            <p:spPr>
              <a:xfrm>
                <a:off x="9439606" y="6040262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"CA"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25B930-8AAD-0BB8-E392-C4C3F44DE7FD}"/>
                </a:ext>
              </a:extLst>
            </p:cNvPr>
            <p:cNvSpPr txBox="1"/>
            <p:nvPr/>
          </p:nvSpPr>
          <p:spPr>
            <a:xfrm>
              <a:off x="7256986" y="5080227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name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9781223-02FC-AC3C-B92B-20B4658AB63A}"/>
              </a:ext>
            </a:extLst>
          </p:cNvPr>
          <p:cNvSpPr txBox="1"/>
          <p:nvPr/>
        </p:nvSpPr>
        <p:spPr>
          <a:xfrm>
            <a:off x="3327412" y="646286"/>
            <a:ext cx="623054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  = {"CA", "UCSD CSE"};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name2;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B7AB20B-0831-F315-D4E0-42D55DD8D8C8}"/>
              </a:ext>
            </a:extLst>
          </p:cNvPr>
          <p:cNvGrpSpPr/>
          <p:nvPr/>
        </p:nvGrpSpPr>
        <p:grpSpPr>
          <a:xfrm>
            <a:off x="3392343" y="1589961"/>
            <a:ext cx="1977267" cy="735668"/>
            <a:chOff x="7583470" y="4918002"/>
            <a:chExt cx="1977267" cy="735668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BA440EF-BB40-252B-05D7-779BCDF4BDD6}"/>
                </a:ext>
              </a:extLst>
            </p:cNvPr>
            <p:cNvGrpSpPr/>
            <p:nvPr/>
          </p:nvGrpSpPr>
          <p:grpSpPr>
            <a:xfrm>
              <a:off x="7583470" y="5284338"/>
              <a:ext cx="1645920" cy="369332"/>
              <a:chOff x="1828800" y="4572000"/>
              <a:chExt cx="1645920" cy="36933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9199DF1-8761-6BB3-0287-B4060112E9FF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state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509F240-FE45-DF2B-F80F-19B9A63EB2A3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46899AD-A73B-DE58-35A8-4CDDFABCE3BD}"/>
                </a:ext>
              </a:extLst>
            </p:cNvPr>
            <p:cNvGrpSpPr/>
            <p:nvPr/>
          </p:nvGrpSpPr>
          <p:grpSpPr>
            <a:xfrm>
              <a:off x="7587260" y="4918002"/>
              <a:ext cx="1645920" cy="369332"/>
              <a:chOff x="1828800" y="4572000"/>
              <a:chExt cx="1645920" cy="369332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48BF537-11E3-9CA5-7841-A2DB253EE85F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plate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D0D0641-A2EE-65DC-02FE-26A746BB47A2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E07AA52-B94D-9CF8-9DB6-8338105179BA}"/>
                </a:ext>
              </a:extLst>
            </p:cNvPr>
            <p:cNvCxnSpPr/>
            <p:nvPr/>
          </p:nvCxnSpPr>
          <p:spPr bwMode="auto">
            <a:xfrm>
              <a:off x="8808677" y="5103734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DCA6F95-5F9E-C57C-AF20-7AFBADE530F1}"/>
                </a:ext>
              </a:extLst>
            </p:cNvPr>
            <p:cNvCxnSpPr/>
            <p:nvPr/>
          </p:nvCxnSpPr>
          <p:spPr bwMode="auto">
            <a:xfrm>
              <a:off x="8829217" y="5478700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A15A97EA-0B0A-8DB9-A635-9540E70C2C0E}"/>
              </a:ext>
            </a:extLst>
          </p:cNvPr>
          <p:cNvSpPr txBox="1"/>
          <p:nvPr/>
        </p:nvSpPr>
        <p:spPr>
          <a:xfrm>
            <a:off x="5366619" y="1987011"/>
            <a:ext cx="72938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"CA"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90C33F-0422-7947-5E7E-635276AEB414}"/>
              </a:ext>
            </a:extLst>
          </p:cNvPr>
          <p:cNvSpPr txBox="1"/>
          <p:nvPr/>
        </p:nvSpPr>
        <p:spPr>
          <a:xfrm>
            <a:off x="5364679" y="1548329"/>
            <a:ext cx="132032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"UCSD CSE"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D97ACA-2EBA-922E-B245-D75341597729}"/>
              </a:ext>
            </a:extLst>
          </p:cNvPr>
          <p:cNvSpPr txBox="1"/>
          <p:nvPr/>
        </p:nvSpPr>
        <p:spPr>
          <a:xfrm>
            <a:off x="3284341" y="2269645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2C3DA5-A674-A88A-11D0-5EFE1905726D}"/>
              </a:ext>
            </a:extLst>
          </p:cNvPr>
          <p:cNvGrpSpPr/>
          <p:nvPr/>
        </p:nvGrpSpPr>
        <p:grpSpPr>
          <a:xfrm>
            <a:off x="735812" y="4018241"/>
            <a:ext cx="5357246" cy="2211223"/>
            <a:chOff x="-2031546" y="4032383"/>
            <a:chExt cx="5357246" cy="2211223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BDFF7FA-D1A0-9FB8-E24A-A5ABA72B877C}"/>
                </a:ext>
              </a:extLst>
            </p:cNvPr>
            <p:cNvGrpSpPr/>
            <p:nvPr/>
          </p:nvGrpSpPr>
          <p:grpSpPr>
            <a:xfrm>
              <a:off x="-2031546" y="4785510"/>
              <a:ext cx="2493032" cy="735668"/>
              <a:chOff x="7159248" y="4902762"/>
              <a:chExt cx="2493032" cy="735668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103A4D5-7487-1CD0-BD6D-CC1B0AAC35C5}"/>
                  </a:ext>
                </a:extLst>
              </p:cNvPr>
              <p:cNvGrpSpPr/>
              <p:nvPr/>
            </p:nvGrpSpPr>
            <p:grpSpPr>
              <a:xfrm>
                <a:off x="8002570" y="4902762"/>
                <a:ext cx="1649710" cy="735668"/>
                <a:chOff x="7583470" y="4918002"/>
                <a:chExt cx="1649710" cy="735668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ACCCAC7-0549-A0EF-20CD-22624510CBF5}"/>
                    </a:ext>
                  </a:extLst>
                </p:cNvPr>
                <p:cNvGrpSpPr/>
                <p:nvPr/>
              </p:nvGrpSpPr>
              <p:grpSpPr>
                <a:xfrm>
                  <a:off x="7583470" y="5284338"/>
                  <a:ext cx="1645920" cy="369332"/>
                  <a:chOff x="1828800" y="4572000"/>
                  <a:chExt cx="1645920" cy="369332"/>
                </a:xfrm>
              </p:grpSpPr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8A38E64B-011F-EF3F-2223-CB9B09330100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36933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state</a:t>
                    </a: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A979463C-5FAF-CF8B-9B43-203DE5668030}"/>
                      </a:ext>
                    </a:extLst>
                  </p:cNvPr>
                  <p:cNvSpPr txBox="1"/>
                  <p:nvPr/>
                </p:nvSpPr>
                <p:spPr>
                  <a:xfrm>
                    <a:off x="2560320" y="4572000"/>
                    <a:ext cx="914400" cy="369332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C4FA198A-D32A-23A0-8232-62B0A16E4972}"/>
                    </a:ext>
                  </a:extLst>
                </p:cNvPr>
                <p:cNvGrpSpPr/>
                <p:nvPr/>
              </p:nvGrpSpPr>
              <p:grpSpPr>
                <a:xfrm>
                  <a:off x="7587260" y="4918002"/>
                  <a:ext cx="1645920" cy="369332"/>
                  <a:chOff x="1828800" y="4572000"/>
                  <a:chExt cx="1645920" cy="369332"/>
                </a:xfrm>
              </p:grpSpPr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770DA0DC-7F86-602C-5498-EB5211D6FD71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3698" cy="36933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plate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BD4F15E-98FC-390D-D904-78F857820A93}"/>
                      </a:ext>
                    </a:extLst>
                  </p:cNvPr>
                  <p:cNvSpPr txBox="1"/>
                  <p:nvPr/>
                </p:nvSpPr>
                <p:spPr>
                  <a:xfrm>
                    <a:off x="2560320" y="4572000"/>
                    <a:ext cx="914400" cy="369332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C225C4-8FAD-ADBE-6F55-6D7D053AC158}"/>
                  </a:ext>
                </a:extLst>
              </p:cNvPr>
              <p:cNvSpPr txBox="1"/>
              <p:nvPr/>
            </p:nvSpPr>
            <p:spPr>
              <a:xfrm>
                <a:off x="7159248" y="5075766"/>
                <a:ext cx="8899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name2</a:t>
                </a: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80458A0-F6A5-739C-C426-4EBA48C9D99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458" y="4032383"/>
              <a:ext cx="3276242" cy="93779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8416F13-1C00-8D04-EE00-A28C0CC4CC9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01" y="5351946"/>
              <a:ext cx="3210866" cy="89166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53301CF-81C3-F647-1F0E-C5054B3CAFD0}"/>
              </a:ext>
            </a:extLst>
          </p:cNvPr>
          <p:cNvSpPr txBox="1">
            <a:spLocks/>
          </p:cNvSpPr>
          <p:nvPr/>
        </p:nvSpPr>
        <p:spPr bwMode="auto">
          <a:xfrm>
            <a:off x="7910275" y="4925941"/>
            <a:ext cx="3862113" cy="49473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name2.plate = "UCSD ECE";</a:t>
            </a:r>
            <a:endParaRPr lang="en-US" altLang="en-US" sz="2000" b="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22F94-0811-BDC0-8C3B-2903E6D46966}"/>
              </a:ext>
            </a:extLst>
          </p:cNvPr>
          <p:cNvSpPr txBox="1"/>
          <p:nvPr/>
        </p:nvSpPr>
        <p:spPr>
          <a:xfrm>
            <a:off x="6161704" y="3809323"/>
            <a:ext cx="154724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"UCSD ECE"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124D63-52FB-0F99-AF63-D8AAFC38BCB4}"/>
              </a:ext>
            </a:extLst>
          </p:cNvPr>
          <p:cNvGrpSpPr/>
          <p:nvPr/>
        </p:nvGrpSpPr>
        <p:grpSpPr>
          <a:xfrm>
            <a:off x="6748643" y="1621101"/>
            <a:ext cx="2513785" cy="646331"/>
            <a:chOff x="387647" y="2785341"/>
            <a:chExt cx="2513785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0AC2FF-2937-F943-6A33-9BA34D7F6B40}"/>
                </a:ext>
              </a:extLst>
            </p:cNvPr>
            <p:cNvSpPr txBox="1"/>
            <p:nvPr/>
          </p:nvSpPr>
          <p:spPr>
            <a:xfrm>
              <a:off x="976652" y="2785341"/>
              <a:ext cx="192478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immutable strings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(read only data)</a:t>
              </a:r>
              <a:endParaRPr lang="en-US" sz="1800" b="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3E81291-835F-72AC-9A72-3FC0730F3A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647" y="2964399"/>
              <a:ext cx="585215" cy="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00F58E6-B9F8-1F59-8AA8-9D9C977ACD47}"/>
              </a:ext>
            </a:extLst>
          </p:cNvPr>
          <p:cNvSpPr txBox="1"/>
          <p:nvPr/>
        </p:nvSpPr>
        <p:spPr>
          <a:xfrm>
            <a:off x="7366166" y="5521178"/>
            <a:ext cx="4503156" cy="923330"/>
          </a:xfrm>
          <a:prstGeom prst="rect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Warning</a:t>
            </a:r>
          </a:p>
          <a:p>
            <a:r>
              <a:rPr lang="en-US" dirty="0">
                <a:solidFill>
                  <a:srgbClr val="FF0000"/>
                </a:solidFill>
              </a:rPr>
              <a:t>Be </a:t>
            </a:r>
            <a:r>
              <a:rPr lang="en-US" b="1" dirty="0">
                <a:solidFill>
                  <a:srgbClr val="FF0000"/>
                </a:solidFill>
              </a:rPr>
              <a:t>very careful </a:t>
            </a:r>
            <a:r>
              <a:rPr lang="en-US" dirty="0">
                <a:solidFill>
                  <a:srgbClr val="FF0000"/>
                </a:solidFill>
              </a:rPr>
              <a:t>with "shallow copies" in C</a:t>
            </a:r>
          </a:p>
          <a:p>
            <a:r>
              <a:rPr lang="en-US" dirty="0">
                <a:solidFill>
                  <a:srgbClr val="FF0000"/>
                </a:solidFill>
              </a:rPr>
              <a:t>when pointers are involved</a:t>
            </a:r>
          </a:p>
        </p:txBody>
      </p:sp>
    </p:spTree>
    <p:extLst>
      <p:ext uri="{BB962C8B-B14F-4D97-AF65-F5344CB8AC3E}">
        <p14:creationId xmlns:p14="http://schemas.microsoft.com/office/powerpoint/2010/main" val="198734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6" grpId="0" animBg="1"/>
      <p:bldP spid="7" grpId="0"/>
      <p:bldP spid="51" grpId="0" animBg="1"/>
      <p:bldP spid="73" grpId="0" animBg="1"/>
      <p:bldP spid="74" grpId="0" animBg="1"/>
      <p:bldP spid="14" grpId="0"/>
      <p:bldP spid="25" grpId="0" animBg="1"/>
      <p:bldP spid="26" grpId="0" animBg="1"/>
      <p:bldP spid="6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4C5F-E0CF-4DCF-5522-5D56F6B56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98" y="22117"/>
            <a:ext cx="10515600" cy="549936"/>
          </a:xfrm>
        </p:spPr>
        <p:txBody>
          <a:bodyPr/>
          <a:lstStyle/>
          <a:p>
            <a:r>
              <a:rPr lang="en-US" dirty="0"/>
              <a:t>Struct: Copy and Member Pointers --- "Deep Copy"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22B55-89D6-EB9B-AD58-E3928371058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66396" y="2723624"/>
            <a:ext cx="11859207" cy="38054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Use </a:t>
            </a:r>
            <a:r>
              <a:rPr lang="en-US" sz="2200" dirty="0" err="1"/>
              <a:t>strdup</a:t>
            </a:r>
            <a:r>
              <a:rPr lang="en-US" sz="2200" dirty="0"/>
              <a:t>() to copy the strings</a:t>
            </a:r>
            <a:endParaRPr lang="en-US" sz="2200" i="1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196E2-6351-B31C-6253-84FC66F9E325}"/>
              </a:ext>
            </a:extLst>
          </p:cNvPr>
          <p:cNvSpPr txBox="1"/>
          <p:nvPr/>
        </p:nvSpPr>
        <p:spPr>
          <a:xfrm>
            <a:off x="1001933" y="956909"/>
            <a:ext cx="2611430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F1D11-015A-4B08-E312-602353BFFC7E}"/>
              </a:ext>
            </a:extLst>
          </p:cNvPr>
          <p:cNvSpPr txBox="1"/>
          <p:nvPr/>
        </p:nvSpPr>
        <p:spPr>
          <a:xfrm>
            <a:off x="1188644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B89926-6768-76E0-19A1-5C2AE3750FAB}"/>
              </a:ext>
            </a:extLst>
          </p:cNvPr>
          <p:cNvGrpSpPr/>
          <p:nvPr/>
        </p:nvGrpSpPr>
        <p:grpSpPr>
          <a:xfrm>
            <a:off x="2835027" y="3785273"/>
            <a:ext cx="4180969" cy="2383444"/>
            <a:chOff x="7256986" y="4010910"/>
            <a:chExt cx="4180969" cy="238344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658EF4B-DC4C-670E-9C7B-3137A25103E0}"/>
                </a:ext>
              </a:extLst>
            </p:cNvPr>
            <p:cNvGrpSpPr/>
            <p:nvPr/>
          </p:nvGrpSpPr>
          <p:grpSpPr>
            <a:xfrm>
              <a:off x="8002570" y="4010910"/>
              <a:ext cx="3435385" cy="2383444"/>
              <a:chOff x="7583470" y="4026150"/>
              <a:chExt cx="3435385" cy="238344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454B45A-BE34-D6EF-D315-AB14CB4A0517}"/>
                  </a:ext>
                </a:extLst>
              </p:cNvPr>
              <p:cNvGrpSpPr/>
              <p:nvPr/>
            </p:nvGrpSpPr>
            <p:grpSpPr>
              <a:xfrm>
                <a:off x="7583470" y="5284338"/>
                <a:ext cx="1645920" cy="369332"/>
                <a:chOff x="1828800" y="4572000"/>
                <a:chExt cx="1645920" cy="369332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D464B37-BCEB-D950-51CC-98BFDD64EC26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state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275769E-885D-9B7C-3422-90CCC50696CA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A4D650F-CF6C-6144-9AA6-8C36A0D346D3}"/>
                  </a:ext>
                </a:extLst>
              </p:cNvPr>
              <p:cNvGrpSpPr/>
              <p:nvPr/>
            </p:nvGrpSpPr>
            <p:grpSpPr>
              <a:xfrm>
                <a:off x="7587260" y="4918002"/>
                <a:ext cx="1645920" cy="369332"/>
                <a:chOff x="1828800" y="4572000"/>
                <a:chExt cx="1645920" cy="369332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10A73F3-345E-03C1-94FE-9BA2AB163FD0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plate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6A61008-80FE-924F-C903-3CF87191D1CB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C652B1A-7192-B63C-44AE-8C655B90057C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 bwMode="auto">
              <a:xfrm flipV="1">
                <a:off x="8810638" y="4210816"/>
                <a:ext cx="660970" cy="81067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34C4CA-6954-6AC8-53E1-636F43055346}"/>
                  </a:ext>
                </a:extLst>
              </p:cNvPr>
              <p:cNvSpPr txBox="1"/>
              <p:nvPr/>
            </p:nvSpPr>
            <p:spPr>
              <a:xfrm>
                <a:off x="9471608" y="4026150"/>
                <a:ext cx="1547247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"UCSD CSE"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850B80D-AD9B-2E6F-23C0-7F70426BDE0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843412" y="5471866"/>
                <a:ext cx="547138" cy="75306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0B518F-2528-7A2F-5B06-947A7FC5457E}"/>
                  </a:ext>
                </a:extLst>
              </p:cNvPr>
              <p:cNvSpPr txBox="1"/>
              <p:nvPr/>
            </p:nvSpPr>
            <p:spPr>
              <a:xfrm>
                <a:off x="9439606" y="6040262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"CA"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25B930-8AAD-0BB8-E392-C4C3F44DE7FD}"/>
                </a:ext>
              </a:extLst>
            </p:cNvPr>
            <p:cNvSpPr txBox="1"/>
            <p:nvPr/>
          </p:nvSpPr>
          <p:spPr>
            <a:xfrm>
              <a:off x="7256986" y="5080227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name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BDFF7FA-D1A0-9FB8-E24A-A5ABA72B877C}"/>
              </a:ext>
            </a:extLst>
          </p:cNvPr>
          <p:cNvGrpSpPr/>
          <p:nvPr/>
        </p:nvGrpSpPr>
        <p:grpSpPr>
          <a:xfrm>
            <a:off x="166396" y="4671422"/>
            <a:ext cx="2493032" cy="735668"/>
            <a:chOff x="7159248" y="4902762"/>
            <a:chExt cx="2493032" cy="73566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103A4D5-7487-1CD0-BD6D-CC1B0AAC35C5}"/>
                </a:ext>
              </a:extLst>
            </p:cNvPr>
            <p:cNvGrpSpPr/>
            <p:nvPr/>
          </p:nvGrpSpPr>
          <p:grpSpPr>
            <a:xfrm>
              <a:off x="8002570" y="4902762"/>
              <a:ext cx="1649710" cy="735668"/>
              <a:chOff x="7583470" y="4918002"/>
              <a:chExt cx="1649710" cy="735668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EACCCAC7-0549-A0EF-20CD-22624510CBF5}"/>
                  </a:ext>
                </a:extLst>
              </p:cNvPr>
              <p:cNvGrpSpPr/>
              <p:nvPr/>
            </p:nvGrpSpPr>
            <p:grpSpPr>
              <a:xfrm>
                <a:off x="7583470" y="5284338"/>
                <a:ext cx="1645920" cy="369332"/>
                <a:chOff x="1828800" y="4572000"/>
                <a:chExt cx="1645920" cy="369332"/>
              </a:xfrm>
            </p:grpSpPr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A38E64B-011F-EF3F-2223-CB9B09330100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state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979463C-5FAF-CF8B-9B43-203DE5668030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4FA198A-D32A-23A0-8232-62B0A16E4972}"/>
                  </a:ext>
                </a:extLst>
              </p:cNvPr>
              <p:cNvGrpSpPr/>
              <p:nvPr/>
            </p:nvGrpSpPr>
            <p:grpSpPr>
              <a:xfrm>
                <a:off x="7587260" y="4918002"/>
                <a:ext cx="1645920" cy="369332"/>
                <a:chOff x="1828800" y="4572000"/>
                <a:chExt cx="1645920" cy="369332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70DA0DC-7F86-602C-5498-EB5211D6FD71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plate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BD4F15E-98FC-390D-D904-78F857820A93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7C225C4-8FAD-ADBE-6F55-6D7D053AC158}"/>
                </a:ext>
              </a:extLst>
            </p:cNvPr>
            <p:cNvSpPr txBox="1"/>
            <p:nvPr/>
          </p:nvSpPr>
          <p:spPr>
            <a:xfrm>
              <a:off x="7159248" y="5075766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name2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9781223-02FC-AC3C-B92B-20B4658AB63A}"/>
              </a:ext>
            </a:extLst>
          </p:cNvPr>
          <p:cNvSpPr txBox="1"/>
          <p:nvPr/>
        </p:nvSpPr>
        <p:spPr>
          <a:xfrm>
            <a:off x="4056882" y="1188898"/>
            <a:ext cx="623054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  = {"CA", "UCSD CSE"};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name2;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0458A0-F6A5-739C-C426-4EBA48C9D99E}"/>
              </a:ext>
            </a:extLst>
          </p:cNvPr>
          <p:cNvCxnSpPr>
            <a:cxnSpLocks/>
          </p:cNvCxnSpPr>
          <p:nvPr/>
        </p:nvCxnSpPr>
        <p:spPr bwMode="auto">
          <a:xfrm flipV="1">
            <a:off x="2245499" y="4371189"/>
            <a:ext cx="994720" cy="473487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416F13-1C00-8D04-EE00-A28C0CC4CC93}"/>
              </a:ext>
            </a:extLst>
          </p:cNvPr>
          <p:cNvCxnSpPr>
            <a:cxnSpLocks/>
          </p:cNvCxnSpPr>
          <p:nvPr/>
        </p:nvCxnSpPr>
        <p:spPr bwMode="auto">
          <a:xfrm>
            <a:off x="2225281" y="5200392"/>
            <a:ext cx="1014938" cy="64997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53301CF-81C3-F647-1F0E-C5054B3CAFD0}"/>
              </a:ext>
            </a:extLst>
          </p:cNvPr>
          <p:cNvSpPr txBox="1">
            <a:spLocks/>
          </p:cNvSpPr>
          <p:nvPr/>
        </p:nvSpPr>
        <p:spPr bwMode="auto">
          <a:xfrm>
            <a:off x="7015996" y="4375859"/>
            <a:ext cx="4943775" cy="136454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name2.plate =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name.plate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name2.state =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name.state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i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name.plate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"UCSD ECE";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22F94-0811-BDC0-8C3B-2903E6D46966}"/>
              </a:ext>
            </a:extLst>
          </p:cNvPr>
          <p:cNvSpPr txBox="1"/>
          <p:nvPr/>
        </p:nvSpPr>
        <p:spPr>
          <a:xfrm>
            <a:off x="6170445" y="3843173"/>
            <a:ext cx="154724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"UCSD ECE"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38A82F-2143-634A-DB59-3CD983713970}"/>
              </a:ext>
            </a:extLst>
          </p:cNvPr>
          <p:cNvGrpSpPr/>
          <p:nvPr/>
        </p:nvGrpSpPr>
        <p:grpSpPr>
          <a:xfrm>
            <a:off x="3198265" y="2178643"/>
            <a:ext cx="4308842" cy="4070498"/>
            <a:chOff x="3198265" y="2178643"/>
            <a:chExt cx="4308842" cy="40704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852694-36F9-A55A-030C-5E42A3BE3EE0}"/>
                </a:ext>
              </a:extLst>
            </p:cNvPr>
            <p:cNvSpPr txBox="1"/>
            <p:nvPr/>
          </p:nvSpPr>
          <p:spPr>
            <a:xfrm>
              <a:off x="3198265" y="5879809"/>
              <a:ext cx="73369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"CA"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96822E5-F3BF-37F7-766B-7955CC3F8110}"/>
                </a:ext>
              </a:extLst>
            </p:cNvPr>
            <p:cNvGrpSpPr/>
            <p:nvPr/>
          </p:nvGrpSpPr>
          <p:grpSpPr>
            <a:xfrm>
              <a:off x="3283259" y="2178643"/>
              <a:ext cx="4223848" cy="2151049"/>
              <a:chOff x="3283259" y="2178643"/>
              <a:chExt cx="4223848" cy="2151049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EBCB20-1077-CD8A-5D57-6748DC202D2D}"/>
                  </a:ext>
                </a:extLst>
              </p:cNvPr>
              <p:cNvSpPr txBox="1"/>
              <p:nvPr/>
            </p:nvSpPr>
            <p:spPr>
              <a:xfrm>
                <a:off x="3283259" y="3960360"/>
                <a:ext cx="1547247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"UCSD CSE"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022A124-4991-DCC7-CE2F-EC9F1107D2B2}"/>
                  </a:ext>
                </a:extLst>
              </p:cNvPr>
              <p:cNvGrpSpPr/>
              <p:nvPr/>
            </p:nvGrpSpPr>
            <p:grpSpPr>
              <a:xfrm>
                <a:off x="4312131" y="2178643"/>
                <a:ext cx="3194976" cy="1764078"/>
                <a:chOff x="183417" y="2804349"/>
                <a:chExt cx="3194976" cy="1764078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B123D4-E11E-FBCA-55C0-1F16D4D2289F}"/>
                    </a:ext>
                  </a:extLst>
                </p:cNvPr>
                <p:cNvSpPr txBox="1"/>
                <p:nvPr/>
              </p:nvSpPr>
              <p:spPr>
                <a:xfrm>
                  <a:off x="183417" y="2804349"/>
                  <a:ext cx="3194976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b="0" dirty="0">
                      <a:solidFill>
                        <a:srgbClr val="FF0000"/>
                      </a:solidFill>
                      <a:latin typeface="Calibri" pitchFamily="34" charset="0"/>
                    </a:rPr>
                    <a:t>mutable strings (</a:t>
                  </a:r>
                  <a:r>
                    <a:rPr lang="en-US" dirty="0">
                      <a:solidFill>
                        <a:srgbClr val="FF0000"/>
                      </a:solidFill>
                      <a:latin typeface="Calibri" pitchFamily="34" charset="0"/>
                    </a:rPr>
                    <a:t>heap memory)</a:t>
                  </a:r>
                  <a:endParaRPr lang="en-US" sz="1800" b="0" dirty="0">
                    <a:solidFill>
                      <a:srgbClr val="FF0000"/>
                    </a:solidFill>
                    <a:latin typeface="Calibri" pitchFamily="34" charset="0"/>
                  </a:endParaRPr>
                </a:p>
              </p:txBody>
            </p: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31E6C239-CED1-1B67-F9D4-551C20D2C0E0}"/>
                    </a:ext>
                  </a:extLst>
                </p:cNvPr>
                <p:cNvCxnSpPr>
                  <a:cxnSpLocks/>
                  <a:stCxn id="22" idx="2"/>
                </p:cNvCxnSpPr>
                <p:nvPr/>
              </p:nvCxnSpPr>
              <p:spPr>
                <a:xfrm flipH="1">
                  <a:off x="319915" y="3173681"/>
                  <a:ext cx="1460990" cy="1394746"/>
                </a:xfrm>
                <a:prstGeom prst="straightConnector1">
                  <a:avLst/>
                </a:prstGeom>
                <a:ln w="3492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5687F20-E7DF-5E29-D102-D4F89CBB2E55}"/>
              </a:ext>
            </a:extLst>
          </p:cNvPr>
          <p:cNvGrpSpPr/>
          <p:nvPr/>
        </p:nvGrpSpPr>
        <p:grpSpPr>
          <a:xfrm>
            <a:off x="7015996" y="2940674"/>
            <a:ext cx="4330160" cy="877516"/>
            <a:chOff x="319915" y="3690911"/>
            <a:chExt cx="4330160" cy="87751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D0C5C2-C857-F287-162D-E1E5A24EC0F5}"/>
                </a:ext>
              </a:extLst>
            </p:cNvPr>
            <p:cNvSpPr txBox="1"/>
            <p:nvPr/>
          </p:nvSpPr>
          <p:spPr>
            <a:xfrm>
              <a:off x="1246996" y="3690911"/>
              <a:ext cx="340307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immutable strings (read-only data)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7D27BA0-5BA3-0891-60AA-57AEDA615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915" y="4057216"/>
              <a:ext cx="1332960" cy="511211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088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" grpId="0"/>
      <p:bldP spid="25" grpId="0" animBg="1"/>
      <p:bldP spid="2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Creating a Node &amp; Inserting it at the </a:t>
            </a:r>
            <a:r>
              <a:rPr lang="en-US" dirty="0">
                <a:solidFill>
                  <a:srgbClr val="FF0000"/>
                </a:solidFill>
              </a:rPr>
              <a:t>Front</a:t>
            </a:r>
            <a:r>
              <a:rPr lang="en-US" dirty="0"/>
              <a:t> of the List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FDB8C1D-6198-76C0-1B77-FB3546FBB170}"/>
              </a:ext>
            </a:extLst>
          </p:cNvPr>
          <p:cNvSpPr/>
          <p:nvPr/>
        </p:nvSpPr>
        <p:spPr bwMode="auto">
          <a:xfrm>
            <a:off x="7615557" y="62719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88D07C9-53C4-1C89-B317-CE58EF28585C}"/>
              </a:ext>
            </a:extLst>
          </p:cNvPr>
          <p:cNvSpPr/>
          <p:nvPr/>
        </p:nvSpPr>
        <p:spPr bwMode="auto">
          <a:xfrm>
            <a:off x="98872" y="530251"/>
            <a:ext cx="6889757" cy="428565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node;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 at front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when passed head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year, char *name,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link)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(name)) ==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free(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return NULL;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 = year;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link;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6551389" y="2123418"/>
            <a:ext cx="5526430" cy="330478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calling function body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*head = NULL; </a:t>
            </a:r>
            <a:r>
              <a:rPr lang="en-US" sz="1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at front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1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[BUFSZ];</a:t>
            </a:r>
          </a:p>
          <a:p>
            <a:endParaRPr lang="en-US" sz="1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1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BUFSZ, stdin) != NULL) {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reads joe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((</a:t>
            </a:r>
            <a:r>
              <a:rPr lang="en-US" sz="1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</a:t>
            </a:r>
            <a:r>
              <a:rPr lang="en-US" sz="1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head)) != NULL) {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head = </a:t>
            </a:r>
            <a:r>
              <a:rPr lang="en-US" sz="1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 handling not shown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1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BUFSZ, stdin) != NULL) { 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reads 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((</a:t>
            </a:r>
            <a:r>
              <a:rPr lang="en-US" sz="1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</a:t>
            </a:r>
            <a:r>
              <a:rPr lang="en-US" sz="1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head)) != NULL) {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head = </a:t>
            </a:r>
            <a:r>
              <a:rPr lang="en-US" sz="1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 handling not shown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3D04D71-F97C-E874-18BB-AD446369F545}"/>
              </a:ext>
            </a:extLst>
          </p:cNvPr>
          <p:cNvGrpSpPr/>
          <p:nvPr/>
        </p:nvGrpSpPr>
        <p:grpSpPr>
          <a:xfrm>
            <a:off x="174707" y="5630005"/>
            <a:ext cx="835869" cy="718191"/>
            <a:chOff x="7452006" y="3306391"/>
            <a:chExt cx="835869" cy="71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1DBEF8-1BD9-3166-FFF3-D9706D6D7993}"/>
                    </a:ext>
                  </a:extLst>
                </p:cNvPr>
                <p:cNvSpPr txBox="1"/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bg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𝑁𝑈𝐿𝐿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1DBEF8-1BD9-3166-FFF3-D9706D6D7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EA9BB7-490F-4EA6-DF6A-2E220DDA481E}"/>
                </a:ext>
              </a:extLst>
            </p:cNvPr>
            <p:cNvSpPr txBox="1"/>
            <p:nvPr/>
          </p:nvSpPr>
          <p:spPr>
            <a:xfrm>
              <a:off x="7504180" y="3306391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31AE0562-C1F2-0C81-E05D-D387146BDA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79EC8EB-5155-DC97-736E-AE0338C9E59C}"/>
              </a:ext>
            </a:extLst>
          </p:cNvPr>
          <p:cNvGrpSpPr/>
          <p:nvPr/>
        </p:nvGrpSpPr>
        <p:grpSpPr>
          <a:xfrm>
            <a:off x="1706037" y="5406300"/>
            <a:ext cx="3180637" cy="1226320"/>
            <a:chOff x="1706037" y="5406300"/>
            <a:chExt cx="3180637" cy="12263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9E5BA5-984F-6CFD-2310-D68D0F5630E8}"/>
                </a:ext>
              </a:extLst>
            </p:cNvPr>
            <p:cNvSpPr txBox="1"/>
            <p:nvPr/>
          </p:nvSpPr>
          <p:spPr>
            <a:xfrm>
              <a:off x="1897740" y="6263288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DFB9006-F68C-A30A-3AAB-A29BF946BEE2}"/>
                </a:ext>
              </a:extLst>
            </p:cNvPr>
            <p:cNvCxnSpPr/>
            <p:nvPr/>
          </p:nvCxnSpPr>
          <p:spPr bwMode="auto">
            <a:xfrm>
              <a:off x="2080620" y="6451482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DE0378-E591-CA42-BE39-0AA0021E4F93}"/>
                </a:ext>
              </a:extLst>
            </p:cNvPr>
            <p:cNvSpPr txBox="1"/>
            <p:nvPr/>
          </p:nvSpPr>
          <p:spPr>
            <a:xfrm>
              <a:off x="1706037" y="596568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5916FF-65EB-9A9B-00D8-AA0235BEB036}"/>
                </a:ext>
              </a:extLst>
            </p:cNvPr>
            <p:cNvSpPr txBox="1"/>
            <p:nvPr/>
          </p:nvSpPr>
          <p:spPr>
            <a:xfrm>
              <a:off x="2842197" y="616477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1DD2EB-60C6-0A74-B7E2-EF9678191CC3}"/>
                </a:ext>
              </a:extLst>
            </p:cNvPr>
            <p:cNvSpPr txBox="1"/>
            <p:nvPr/>
          </p:nvSpPr>
          <p:spPr>
            <a:xfrm>
              <a:off x="3945869" y="614308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F4FD07-4A67-523A-0515-112EFAB8C57F}"/>
                </a:ext>
              </a:extLst>
            </p:cNvPr>
            <p:cNvSpPr txBox="1"/>
            <p:nvPr/>
          </p:nvSpPr>
          <p:spPr>
            <a:xfrm>
              <a:off x="2842197" y="5786610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2D987D-2E06-0875-56E3-68C1E319C6DA}"/>
                </a:ext>
              </a:extLst>
            </p:cNvPr>
            <p:cNvSpPr txBox="1"/>
            <p:nvPr/>
          </p:nvSpPr>
          <p:spPr>
            <a:xfrm>
              <a:off x="2851020" y="5406300"/>
              <a:ext cx="739466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02CB9E7-1357-9E5C-6878-3A3B7E9576BD}"/>
                </a:ext>
              </a:extLst>
            </p:cNvPr>
            <p:cNvCxnSpPr>
              <a:cxnSpLocks/>
              <a:endCxn id="8" idx="1"/>
            </p:cNvCxnSpPr>
            <p:nvPr/>
          </p:nvCxnSpPr>
          <p:spPr bwMode="auto">
            <a:xfrm>
              <a:off x="3216780" y="5971276"/>
              <a:ext cx="729089" cy="35647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3E2E802-FB76-7461-1D38-4466D9B8668D}"/>
              </a:ext>
            </a:extLst>
          </p:cNvPr>
          <p:cNvGrpSpPr/>
          <p:nvPr/>
        </p:nvGrpSpPr>
        <p:grpSpPr>
          <a:xfrm>
            <a:off x="5841612" y="5494521"/>
            <a:ext cx="6086166" cy="1262306"/>
            <a:chOff x="5841612" y="5494521"/>
            <a:chExt cx="6086166" cy="12623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88B381-0127-A706-4897-B0E3E55BCBDD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B8BAEC3-A014-52CF-0ADD-30CA1010AC38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5A6ACB-138F-9281-308C-9A277AF91A30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C1262E-3097-6E0F-F849-FE5F2156C427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1579BC-EB98-3068-F00D-3DED103DEDD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37B55D-6921-B7A2-1307-BAAD0A854814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854CFF-FAA6-3C39-2467-2BF22BC347AC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27B171B-B394-25AC-9ADD-4A5897260EA3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FC65312-6F69-3FEF-8FB6-6F053F316C48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A81428-A080-147A-13A1-4DF897AA5F3B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E8684F-1D3B-33B9-A910-A8D12E7A7E56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F50445-8327-BC37-465F-FE5A2F7118E0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0ABB8A3-EF55-2656-AAA3-6B911A9B4046}"/>
                </a:ext>
              </a:extLst>
            </p:cNvPr>
            <p:cNvCxnSpPr>
              <a:cxnSpLocks/>
              <a:endCxn id="29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506652F-41BA-68BC-1AB0-6A6DCABEF683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BA872E6-E88C-5578-A4F8-2624E8C9822C}"/>
              </a:ext>
            </a:extLst>
          </p:cNvPr>
          <p:cNvGrpSpPr/>
          <p:nvPr/>
        </p:nvGrpSpPr>
        <p:grpSpPr>
          <a:xfrm>
            <a:off x="3408535" y="2520564"/>
            <a:ext cx="3339398" cy="1960732"/>
            <a:chOff x="3408535" y="2520564"/>
            <a:chExt cx="3339398" cy="19607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1F50B04-8D26-F819-B084-6906325A02B9}"/>
                </a:ext>
              </a:extLst>
            </p:cNvPr>
            <p:cNvGrpSpPr/>
            <p:nvPr/>
          </p:nvGrpSpPr>
          <p:grpSpPr>
            <a:xfrm>
              <a:off x="3408535" y="2520564"/>
              <a:ext cx="1632599" cy="1960732"/>
              <a:chOff x="2037706" y="3416644"/>
              <a:chExt cx="1632599" cy="196073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1B72CA-BE47-070C-77F1-DED8BD0B262B}"/>
                  </a:ext>
                </a:extLst>
              </p:cNvPr>
              <p:cNvSpPr txBox="1"/>
              <p:nvPr/>
            </p:nvSpPr>
            <p:spPr>
              <a:xfrm>
                <a:off x="2037706" y="4177047"/>
                <a:ext cx="1632599" cy="120032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b="0" dirty="0">
                    <a:solidFill>
                      <a:srgbClr val="FF0000"/>
                    </a:solidFill>
                    <a:latin typeface="Calibri" pitchFamily="34" charset="0"/>
                  </a:rPr>
                  <a:t>Must duplicate the string because of buffer reuse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57F4A2D7-0D3B-94ED-C7D0-0A29D33FF8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10540" y="3416644"/>
                <a:ext cx="0" cy="760403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93A7289-4A2E-15FE-702A-93FBF4E5F15A}"/>
                </a:ext>
              </a:extLst>
            </p:cNvPr>
            <p:cNvCxnSpPr>
              <a:cxnSpLocks/>
            </p:cNvCxnSpPr>
            <p:nvPr/>
          </p:nvCxnSpPr>
          <p:spPr>
            <a:xfrm>
              <a:off x="5048892" y="3890567"/>
              <a:ext cx="1699041" cy="51210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177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Creating a Node &amp; Inserting it at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96037" y="545008"/>
            <a:ext cx="7219122" cy="543171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a node and insert at the end of the list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year, char *name,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// base case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((new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(year, name, NULL)) ==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NULL;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new;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new;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head;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1963849-7D6E-853C-FFDD-A160EE0C29A4}"/>
              </a:ext>
            </a:extLst>
          </p:cNvPr>
          <p:cNvSpPr/>
          <p:nvPr/>
        </p:nvSpPr>
        <p:spPr bwMode="auto">
          <a:xfrm>
            <a:off x="4352144" y="5064603"/>
            <a:ext cx="6433777" cy="177950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NULL;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at end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"Joe",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head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head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BF7A9D-E297-545F-9085-3FE64F10DA6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C6FB34-75AB-FEFD-811A-904AF32AD28C}"/>
              </a:ext>
            </a:extLst>
          </p:cNvPr>
          <p:cNvGrpSpPr/>
          <p:nvPr/>
        </p:nvGrpSpPr>
        <p:grpSpPr>
          <a:xfrm>
            <a:off x="8498724" y="437662"/>
            <a:ext cx="835869" cy="718191"/>
            <a:chOff x="7452006" y="3306391"/>
            <a:chExt cx="835869" cy="71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668740F-D914-DF27-A4E1-3EEC46614F94}"/>
                    </a:ext>
                  </a:extLst>
                </p:cNvPr>
                <p:cNvSpPr txBox="1"/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bg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𝑁𝑈𝐿𝐿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668740F-D914-DF27-A4E1-3EEC466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7D1894-71ED-8754-9829-2F9CE6FF5E79}"/>
                </a:ext>
              </a:extLst>
            </p:cNvPr>
            <p:cNvSpPr txBox="1"/>
            <p:nvPr/>
          </p:nvSpPr>
          <p:spPr>
            <a:xfrm>
              <a:off x="7504180" y="3306391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9B7687-D041-889E-67F7-499AD063D010}"/>
              </a:ext>
            </a:extLst>
          </p:cNvPr>
          <p:cNvGrpSpPr/>
          <p:nvPr/>
        </p:nvGrpSpPr>
        <p:grpSpPr>
          <a:xfrm>
            <a:off x="7333300" y="1425033"/>
            <a:ext cx="3180637" cy="1226320"/>
            <a:chOff x="1706037" y="5406300"/>
            <a:chExt cx="3180637" cy="12263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794206-C91D-C856-FE49-3F93993FE440}"/>
                </a:ext>
              </a:extLst>
            </p:cNvPr>
            <p:cNvSpPr txBox="1"/>
            <p:nvPr/>
          </p:nvSpPr>
          <p:spPr>
            <a:xfrm>
              <a:off x="1897740" y="6263288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E6CF0B-2367-D04A-3815-024FF44793E1}"/>
                </a:ext>
              </a:extLst>
            </p:cNvPr>
            <p:cNvCxnSpPr/>
            <p:nvPr/>
          </p:nvCxnSpPr>
          <p:spPr bwMode="auto">
            <a:xfrm>
              <a:off x="2080620" y="6451482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E6DF74-2CA4-803A-FD36-DDD5BC8B8C8B}"/>
                </a:ext>
              </a:extLst>
            </p:cNvPr>
            <p:cNvSpPr txBox="1"/>
            <p:nvPr/>
          </p:nvSpPr>
          <p:spPr>
            <a:xfrm>
              <a:off x="1706037" y="596568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FE1AE1-F61B-7477-9009-08A983A8AB91}"/>
                </a:ext>
              </a:extLst>
            </p:cNvPr>
            <p:cNvSpPr txBox="1"/>
            <p:nvPr/>
          </p:nvSpPr>
          <p:spPr>
            <a:xfrm>
              <a:off x="2842197" y="616477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DABB89-5D61-F2B9-B091-24A4D8B99F96}"/>
                </a:ext>
              </a:extLst>
            </p:cNvPr>
            <p:cNvSpPr txBox="1"/>
            <p:nvPr/>
          </p:nvSpPr>
          <p:spPr>
            <a:xfrm>
              <a:off x="3945869" y="614308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47C1C7-C34B-4D2B-5C10-07D188FC8BC9}"/>
                </a:ext>
              </a:extLst>
            </p:cNvPr>
            <p:cNvSpPr txBox="1"/>
            <p:nvPr/>
          </p:nvSpPr>
          <p:spPr>
            <a:xfrm>
              <a:off x="2842197" y="5786610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8C93D9-A26A-BB69-0BCC-3DD456B989EE}"/>
                </a:ext>
              </a:extLst>
            </p:cNvPr>
            <p:cNvSpPr txBox="1"/>
            <p:nvPr/>
          </p:nvSpPr>
          <p:spPr>
            <a:xfrm>
              <a:off x="2851020" y="5406300"/>
              <a:ext cx="739466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4ECC3D-5D40-50B1-461F-9280860956C3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>
              <a:off x="3216780" y="5971276"/>
              <a:ext cx="729089" cy="35647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D3154D-30BF-7136-1C43-6A372A52C8F9}"/>
              </a:ext>
            </a:extLst>
          </p:cNvPr>
          <p:cNvGrpSpPr/>
          <p:nvPr/>
        </p:nvGrpSpPr>
        <p:grpSpPr>
          <a:xfrm>
            <a:off x="7203273" y="3186252"/>
            <a:ext cx="4806002" cy="1790768"/>
            <a:chOff x="5841612" y="4966059"/>
            <a:chExt cx="4806002" cy="179076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70EB27-58E1-2E04-F87F-7BECAD9F7A33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14608BA-C69C-6242-3CD6-B69E52B98CCF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C1503F-7AF9-4E17-30A5-047C0B4D1E73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EB5E61-BFC2-05E5-F392-DF3988BA53C8}"/>
                </a:ext>
              </a:extLst>
            </p:cNvPr>
            <p:cNvSpPr txBox="1"/>
            <p:nvPr/>
          </p:nvSpPr>
          <p:spPr>
            <a:xfrm>
              <a:off x="8572337" y="571163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2606AB-E4D5-00E7-9324-1F00AE8B6D2D}"/>
                </a:ext>
              </a:extLst>
            </p:cNvPr>
            <p:cNvSpPr txBox="1"/>
            <p:nvPr/>
          </p:nvSpPr>
          <p:spPr>
            <a:xfrm>
              <a:off x="9706809" y="5694691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9D4BC5-0344-7695-6D65-9FECD1B14B65}"/>
                </a:ext>
              </a:extLst>
            </p:cNvPr>
            <p:cNvSpPr txBox="1"/>
            <p:nvPr/>
          </p:nvSpPr>
          <p:spPr>
            <a:xfrm>
              <a:off x="8572337" y="5342304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A85E051-1163-84A4-9174-D39D818930CE}"/>
                </a:ext>
              </a:extLst>
            </p:cNvPr>
            <p:cNvSpPr txBox="1"/>
            <p:nvPr/>
          </p:nvSpPr>
          <p:spPr>
            <a:xfrm>
              <a:off x="8581160" y="4966059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128CD4B-909C-FF50-E696-5B166956F559}"/>
                </a:ext>
              </a:extLst>
            </p:cNvPr>
            <p:cNvCxnSpPr>
              <a:cxnSpLocks/>
              <a:endCxn id="31" idx="1"/>
            </p:cNvCxnSpPr>
            <p:nvPr/>
          </p:nvCxnSpPr>
          <p:spPr bwMode="auto">
            <a:xfrm>
              <a:off x="8946920" y="5526970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4A5586D-BFE2-2A71-C7C1-B5937B4D5A29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54C8FA-722F-21AE-D977-00FE78AC0816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71018A0-3660-9B7A-CFDF-CEC082D0AFBC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BB204F-FEB1-CE66-F753-ABAC13C4970C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FA616D7-BBC8-04CA-9FCA-E1C5E9DF2DE5}"/>
                </a:ext>
              </a:extLst>
            </p:cNvPr>
            <p:cNvCxnSpPr>
              <a:cxnSpLocks/>
              <a:endCxn id="36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20367BB-2F56-9F83-3793-3F1275ED4ACF}"/>
                </a:ext>
              </a:extLst>
            </p:cNvPr>
            <p:cNvCxnSpPr>
              <a:cxnSpLocks/>
              <a:endCxn id="30" idx="1"/>
            </p:cNvCxnSpPr>
            <p:nvPr/>
          </p:nvCxnSpPr>
          <p:spPr bwMode="auto">
            <a:xfrm>
              <a:off x="7399252" y="5690123"/>
              <a:ext cx="1173085" cy="206179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</p:spTree>
    <p:extLst>
      <p:ext uri="{BB962C8B-B14F-4D97-AF65-F5344CB8AC3E}">
        <p14:creationId xmlns:p14="http://schemas.microsoft.com/office/powerpoint/2010/main" val="20776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6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Table 3">
            <a:extLst>
              <a:ext uri="{FF2B5EF4-FFF2-40B4-BE49-F238E27FC236}">
                <a16:creationId xmlns:a16="http://schemas.microsoft.com/office/drawing/2014/main" id="{B9198EF9-9729-0572-39D4-8A7F821DA5EE}"/>
              </a:ext>
            </a:extLst>
          </p:cNvPr>
          <p:cNvGraphicFramePr>
            <a:graphicFrameLocks noGrp="1"/>
          </p:cNvGraphicFramePr>
          <p:nvPr/>
        </p:nvGraphicFramePr>
        <p:xfrm>
          <a:off x="738840" y="5315769"/>
          <a:ext cx="69258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911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3462911">
                  <a:extLst>
                    <a:ext uri="{9D8B030D-6E8A-4147-A177-3AD203B41FA5}">
                      <a16:colId xmlns:a16="http://schemas.microsoft.com/office/drawing/2014/main" val="149982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75161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 of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location in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Access Memory?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CB64A9-F58D-9D46-94F2-B06AC7FF11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485" y="527321"/>
            <a:ext cx="8070278" cy="35699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Consider a = b + c are operands are in memory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Operation code: </a:t>
            </a:r>
            <a:r>
              <a:rPr lang="en-US" sz="2200" dirty="0"/>
              <a:t>add 		</a:t>
            </a:r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a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Operand 1: </a:t>
            </a:r>
            <a:r>
              <a:rPr lang="en-US" sz="2200" dirty="0"/>
              <a:t>b			</a:t>
            </a:r>
            <a:r>
              <a:rPr lang="en-US" sz="2200" dirty="0">
                <a:solidFill>
                  <a:srgbClr val="0070C0"/>
                </a:solidFill>
              </a:rPr>
              <a:t>Operand 2: </a:t>
            </a:r>
            <a:r>
              <a:rPr lang="en-US" sz="2200" dirty="0"/>
              <a:t>c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Aarch32 Instructions </a:t>
            </a:r>
            <a:r>
              <a:rPr lang="en-US" sz="2200" dirty="0"/>
              <a:t>are always word size: </a:t>
            </a:r>
            <a:r>
              <a:rPr lang="en-US" sz="2200" dirty="0">
                <a:solidFill>
                  <a:srgbClr val="0070C0"/>
                </a:solidFill>
              </a:rPr>
              <a:t>32 bits wide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operation code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destination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operands</a:t>
            </a:r>
          </a:p>
          <a:p>
            <a:r>
              <a:rPr lang="en-US" sz="2200" dirty="0"/>
              <a:t>Address space is 32 bits wide so put a </a:t>
            </a:r>
            <a:r>
              <a:rPr lang="en-US" sz="2200" dirty="0">
                <a:solidFill>
                  <a:srgbClr val="FF0000"/>
                </a:solidFill>
              </a:rPr>
              <a:t>POINTER in a register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B16FC8B4-05C9-A540-A326-E716812226D3}"/>
              </a:ext>
            </a:extLst>
          </p:cNvPr>
          <p:cNvGraphicFramePr>
            <a:graphicFrameLocks noGrp="1"/>
          </p:cNvGraphicFramePr>
          <p:nvPr/>
        </p:nvGraphicFramePr>
        <p:xfrm>
          <a:off x="689497" y="4333023"/>
          <a:ext cx="6899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67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1966935">
                  <a:extLst>
                    <a:ext uri="{9D8B030D-6E8A-4147-A177-3AD203B41FA5}">
                      <a16:colId xmlns:a16="http://schemas.microsoft.com/office/drawing/2014/main" val="2064677477"/>
                    </a:ext>
                  </a:extLst>
                </a:gridCol>
                <a:gridCol w="353697">
                  <a:extLst>
                    <a:ext uri="{9D8B030D-6E8A-4147-A177-3AD203B41FA5}">
                      <a16:colId xmlns:a16="http://schemas.microsoft.com/office/drawing/2014/main" val="1813908765"/>
                    </a:ext>
                  </a:extLst>
                </a:gridCol>
                <a:gridCol w="1546355">
                  <a:extLst>
                    <a:ext uri="{9D8B030D-6E8A-4147-A177-3AD203B41FA5}">
                      <a16:colId xmlns:a16="http://schemas.microsoft.com/office/drawing/2014/main" val="826898363"/>
                    </a:ext>
                  </a:extLst>
                </a:gridCol>
                <a:gridCol w="1619626">
                  <a:extLst>
                    <a:ext uri="{9D8B030D-6E8A-4147-A177-3AD203B41FA5}">
                      <a16:colId xmlns:a16="http://schemas.microsoft.com/office/drawing/2014/main" val="19295107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95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AFB6DD94-D252-7942-A595-423E332B2AD6}"/>
              </a:ext>
            </a:extLst>
          </p:cNvPr>
          <p:cNvSpPr txBox="1"/>
          <p:nvPr/>
        </p:nvSpPr>
        <p:spPr>
          <a:xfrm>
            <a:off x="832708" y="4725541"/>
            <a:ext cx="128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Opcode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906745-2BFE-2441-916F-100A9D20A865}"/>
              </a:ext>
            </a:extLst>
          </p:cNvPr>
          <p:cNvSpPr txBox="1"/>
          <p:nvPr/>
        </p:nvSpPr>
        <p:spPr>
          <a:xfrm>
            <a:off x="2538943" y="4703863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359D82-5EF9-0A44-AFC8-B117006F5FAD}"/>
              </a:ext>
            </a:extLst>
          </p:cNvPr>
          <p:cNvSpPr txBox="1"/>
          <p:nvPr/>
        </p:nvSpPr>
        <p:spPr>
          <a:xfrm>
            <a:off x="424485" y="6399548"/>
            <a:ext cx="885840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NOT ENOUGH BITS for FULL Addresses to be stored in the instruction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5C94912-C2E4-EE43-8133-95DFD80C49C5}"/>
              </a:ext>
            </a:extLst>
          </p:cNvPr>
          <p:cNvCxnSpPr>
            <a:cxnSpLocks/>
          </p:cNvCxnSpPr>
          <p:nvPr/>
        </p:nvCxnSpPr>
        <p:spPr>
          <a:xfrm>
            <a:off x="689497" y="4301766"/>
            <a:ext cx="692582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AD46F4-D65C-2947-91DE-3D57C936FAD8}"/>
              </a:ext>
            </a:extLst>
          </p:cNvPr>
          <p:cNvSpPr txBox="1"/>
          <p:nvPr/>
        </p:nvSpPr>
        <p:spPr>
          <a:xfrm>
            <a:off x="3271683" y="4179889"/>
            <a:ext cx="13321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32 bits wide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FF70C-C7CA-E4BB-862A-16497F76A8ED}"/>
              </a:ext>
            </a:extLst>
          </p:cNvPr>
          <p:cNvSpPr txBox="1"/>
          <p:nvPr/>
        </p:nvSpPr>
        <p:spPr>
          <a:xfrm>
            <a:off x="4398101" y="4690975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BA5AA-70D8-86E4-9837-F7C7DBFCBB4E}"/>
              </a:ext>
            </a:extLst>
          </p:cNvPr>
          <p:cNvSpPr txBox="1"/>
          <p:nvPr/>
        </p:nvSpPr>
        <p:spPr>
          <a:xfrm>
            <a:off x="6247547" y="4700540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7E2B31-09CF-F4CC-50FE-173B6FBAD22F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DE453780-A296-CD88-5AD4-3BF1D40E198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75665C-FB8F-A08B-7F86-D7C7447BB64F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4C942B1-E3DF-98D2-25AE-8FB1A739A60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CB8CD9-9F3C-8295-5C7F-89963315C5AE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EC24407-4102-EE8F-CA2F-350E6EE4F4CB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1772F8-B74D-10E0-336C-9813AB12A3E0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95E9658-CC96-CEDF-B5D1-96DE94EB8E60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5479539-9304-44DF-58AB-CEB4D648DC8C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3319BEA-8A33-95CE-BEE8-93C4E6E567E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09616F-F35D-66E3-FFB1-08901373B3F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D06E8DF-7DC4-45AF-B6D0-0ACC656E3897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80" name="Arrow: Up 19">
            <a:extLst>
              <a:ext uri="{FF2B5EF4-FFF2-40B4-BE49-F238E27FC236}">
                <a16:creationId xmlns:a16="http://schemas.microsoft.com/office/drawing/2014/main" id="{0C289ECD-EE40-B0AA-B9E6-5B51DE67868C}"/>
              </a:ext>
            </a:extLst>
          </p:cNvPr>
          <p:cNvSpPr/>
          <p:nvPr/>
        </p:nvSpPr>
        <p:spPr>
          <a:xfrm>
            <a:off x="2865310" y="5099629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Arrow: Up 19">
            <a:extLst>
              <a:ext uri="{FF2B5EF4-FFF2-40B4-BE49-F238E27FC236}">
                <a16:creationId xmlns:a16="http://schemas.microsoft.com/office/drawing/2014/main" id="{56229D3E-9759-E9CA-4230-B5130635F197}"/>
              </a:ext>
            </a:extLst>
          </p:cNvPr>
          <p:cNvSpPr/>
          <p:nvPr/>
        </p:nvSpPr>
        <p:spPr>
          <a:xfrm>
            <a:off x="5162297" y="5048154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Arrow: Up 19">
            <a:extLst>
              <a:ext uri="{FF2B5EF4-FFF2-40B4-BE49-F238E27FC236}">
                <a16:creationId xmlns:a16="http://schemas.microsoft.com/office/drawing/2014/main" id="{C098D83E-E751-0F43-CB2E-4B7F979245CB}"/>
              </a:ext>
            </a:extLst>
          </p:cNvPr>
          <p:cNvSpPr/>
          <p:nvPr/>
        </p:nvSpPr>
        <p:spPr>
          <a:xfrm>
            <a:off x="6565862" y="5074703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5369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6" grpId="0"/>
      <p:bldP spid="57" grpId="0"/>
      <p:bldP spid="58" grpId="0" animBg="1"/>
      <p:bldP spid="60" grpId="0" animBg="1"/>
      <p:bldP spid="30" grpId="0"/>
      <p:bldP spid="32" grpId="0"/>
      <p:bldP spid="33" grpId="0"/>
      <p:bldP spid="80" grpId="0" animBg="1"/>
      <p:bldP spid="81" grpId="0" animBg="1"/>
      <p:bldP spid="8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BA0A28-961C-4251-3AC2-9A3F68290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0158"/>
          </a:xfrm>
        </p:spPr>
        <p:txBody>
          <a:bodyPr/>
          <a:lstStyle/>
          <a:p>
            <a:r>
              <a:rPr lang="en-US" dirty="0"/>
              <a:t>R (register) Type Data Processing: Machine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D32D5-477D-AB5B-09F3-9C9F0212D2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0009" y="2086930"/>
            <a:ext cx="10771991" cy="11975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2CD6E3C-ADB9-34E7-F690-59E75D0C2639}"/>
              </a:ext>
            </a:extLst>
          </p:cNvPr>
          <p:cNvGrpSpPr/>
          <p:nvPr/>
        </p:nvGrpSpPr>
        <p:grpSpPr>
          <a:xfrm>
            <a:off x="5410986" y="3171046"/>
            <a:ext cx="6294117" cy="3550346"/>
            <a:chOff x="5410986" y="3171046"/>
            <a:chExt cx="6294117" cy="3550346"/>
          </a:xfrm>
        </p:grpSpPr>
        <p:sp>
          <p:nvSpPr>
            <p:cNvPr id="7" name="Bent-Up Arrow 6">
              <a:extLst>
                <a:ext uri="{FF2B5EF4-FFF2-40B4-BE49-F238E27FC236}">
                  <a16:creationId xmlns:a16="http://schemas.microsoft.com/office/drawing/2014/main" id="{E176C2B7-8215-11FF-650E-3ECCBFA3428C}"/>
                </a:ext>
              </a:extLst>
            </p:cNvPr>
            <p:cNvSpPr/>
            <p:nvPr/>
          </p:nvSpPr>
          <p:spPr>
            <a:xfrm rot="5400000">
              <a:off x="5756235" y="2825797"/>
              <a:ext cx="1197536" cy="1888034"/>
            </a:xfrm>
            <a:prstGeom prst="bentUpArrow">
              <a:avLst>
                <a:gd name="adj1" fmla="val 10627"/>
                <a:gd name="adj2" fmla="val 15568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AD3600-F965-B1EA-8831-BDB274FC9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95839" y="3292392"/>
              <a:ext cx="4309264" cy="3429000"/>
            </a:xfrm>
            <a:prstGeom prst="rect">
              <a:avLst/>
            </a:prstGeom>
          </p:spPr>
        </p:pic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0F2033-EFE4-512D-C8A5-3E4014F3CEF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88383" y="611005"/>
            <a:ext cx="10023794" cy="15176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Instructions that </a:t>
            </a:r>
            <a:r>
              <a:rPr lang="en-US" dirty="0">
                <a:solidFill>
                  <a:srgbClr val="2C895B"/>
                </a:solidFill>
              </a:rPr>
              <a:t>process data using three-register arguments</a:t>
            </a:r>
          </a:p>
          <a:p>
            <a:r>
              <a:rPr lang="en-US" sz="2200" dirty="0"/>
              <a:t>The general instruction format is (not all fields will be in every instruction)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opcode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Rd (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destination)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Rn (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 1), Rm 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 2)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C02C3E-6D9D-CB8F-ABFF-0DC9A4C9C5DA}"/>
              </a:ext>
            </a:extLst>
          </p:cNvPr>
          <p:cNvGrpSpPr/>
          <p:nvPr/>
        </p:nvGrpSpPr>
        <p:grpSpPr>
          <a:xfrm>
            <a:off x="333487" y="3851737"/>
            <a:ext cx="6191349" cy="2718249"/>
            <a:chOff x="333487" y="3851737"/>
            <a:chExt cx="6191349" cy="27182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5CC2CC-5DFF-0C2D-E0A4-1C8030C9CC4B}"/>
                </a:ext>
              </a:extLst>
            </p:cNvPr>
            <p:cNvSpPr txBox="1"/>
            <p:nvPr/>
          </p:nvSpPr>
          <p:spPr>
            <a:xfrm>
              <a:off x="1692199" y="3851737"/>
              <a:ext cx="2611115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B9D09A-DD15-E1F1-C1E2-73DA2FACF860}"/>
                </a:ext>
              </a:extLst>
            </p:cNvPr>
            <p:cNvSpPr txBox="1"/>
            <p:nvPr/>
          </p:nvSpPr>
          <p:spPr>
            <a:xfrm>
              <a:off x="333487" y="5039962"/>
              <a:ext cx="6191349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dirty="0">
                  <a:latin typeface="ArialMT"/>
                </a:rPr>
                <a:t>1110 000</a:t>
              </a:r>
              <a:r>
                <a:rPr lang="en-US" altLang="en-US" sz="2400" b="1" dirty="0">
                  <a:solidFill>
                    <a:srgbClr val="664CA5"/>
                  </a:solidFill>
                  <a:latin typeface="Arial" panose="020B0604020202020204" pitchFamily="34" charset="0"/>
                </a:rPr>
                <a:t>0 100</a:t>
              </a:r>
              <a:r>
                <a:rPr lang="en-US" altLang="en-US" sz="2400" dirty="0">
                  <a:latin typeface="ArialMT"/>
                </a:rPr>
                <a:t>0 </a:t>
              </a:r>
              <a:r>
                <a:rPr lang="en-US" altLang="en-US" sz="2400" b="1" dirty="0">
                  <a:solidFill>
                    <a:srgbClr val="3575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 </a:t>
              </a:r>
              <a:r>
                <a:rPr lang="en-US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 </a:t>
              </a:r>
              <a:r>
                <a:rPr lang="en-US" altLang="en-US" sz="2400" dirty="0">
                  <a:latin typeface="ArialMT"/>
                </a:rPr>
                <a:t>0000 0000 </a:t>
              </a:r>
              <a:r>
                <a:rPr lang="en-US" altLang="en-US" sz="2400" b="1" dirty="0">
                  <a:solidFill>
                    <a:srgbClr val="0F54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0011 </a:t>
              </a:r>
              <a:endParaRPr lang="en-US" altLang="en-US" sz="3600" dirty="0">
                <a:latin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1EABDF-D748-493A-00C6-73A0D1F39072}"/>
                </a:ext>
              </a:extLst>
            </p:cNvPr>
            <p:cNvSpPr txBox="1"/>
            <p:nvPr/>
          </p:nvSpPr>
          <p:spPr>
            <a:xfrm>
              <a:off x="2183803" y="6108321"/>
              <a:ext cx="1979407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0xe0</a:t>
              </a:r>
              <a:r>
                <a:rPr lang="en-US" sz="2400" dirty="0">
                  <a:solidFill>
                    <a:srgbClr val="7030A0"/>
                  </a:solidFill>
                </a:rPr>
                <a:t>8</a:t>
              </a:r>
              <a:r>
                <a:rPr lang="en-US" sz="2400" dirty="0">
                  <a:solidFill>
                    <a:srgbClr val="2C895B"/>
                  </a:solidFill>
                </a:rPr>
                <a:t>1</a:t>
              </a:r>
              <a:r>
                <a:rPr lang="en-US"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/>
                <a:t>00</a:t>
              </a:r>
              <a:r>
                <a:rPr lang="en-US" sz="2400" dirty="0">
                  <a:solidFill>
                    <a:srgbClr val="0070C0"/>
                  </a:solidFill>
                </a:rPr>
                <a:t>3</a:t>
              </a:r>
              <a:r>
                <a:rPr lang="en-US" sz="2400" dirty="0"/>
                <a:t> </a:t>
              </a:r>
              <a:endParaRPr lang="en-US" sz="3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64E40E-87BE-7FF0-46BA-A8B9288EC054}"/>
                </a:ext>
              </a:extLst>
            </p:cNvPr>
            <p:cNvSpPr txBox="1"/>
            <p:nvPr/>
          </p:nvSpPr>
          <p:spPr>
            <a:xfrm>
              <a:off x="1992423" y="4420835"/>
              <a:ext cx="21707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is encoded as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6040EF-7C40-5B99-031C-A00532CDA197}"/>
                </a:ext>
              </a:extLst>
            </p:cNvPr>
            <p:cNvSpPr txBox="1"/>
            <p:nvPr/>
          </p:nvSpPr>
          <p:spPr>
            <a:xfrm>
              <a:off x="2516113" y="5558463"/>
              <a:ext cx="1314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in hex is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49EB96F-1485-EF98-CC4E-EDAF3FBE47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DAD3480E-8E26-4F0A-6B2A-60745062EF8C}"/>
              </a:ext>
            </a:extLst>
          </p:cNvPr>
          <p:cNvSpPr/>
          <p:nvPr/>
        </p:nvSpPr>
        <p:spPr>
          <a:xfrm>
            <a:off x="4412512" y="3022424"/>
            <a:ext cx="202018" cy="3880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4" grpId="0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913B-7C34-7101-E261-7369E46C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Register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E9CDF-D09C-4857-1356-D0ED4C03010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37005" y="1263471"/>
            <a:ext cx="8438291" cy="46424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16 Named registers r0 – r15</a:t>
            </a:r>
          </a:p>
          <a:p>
            <a:r>
              <a:rPr lang="en-US" sz="2400" dirty="0"/>
              <a:t>The operands of almost all instructions are registers</a:t>
            </a:r>
          </a:p>
          <a:p>
            <a:r>
              <a:rPr lang="en-US" sz="2400" dirty="0"/>
              <a:t>To </a:t>
            </a:r>
            <a:r>
              <a:rPr lang="en-US" sz="2400" dirty="0">
                <a:solidFill>
                  <a:srgbClr val="0070C0"/>
                </a:solidFill>
              </a:rPr>
              <a:t>operate on a variable in memory </a:t>
            </a:r>
            <a:r>
              <a:rPr lang="en-US" sz="2400" dirty="0"/>
              <a:t>do the following: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2C895B"/>
                </a:solidFill>
              </a:rPr>
              <a:t>Load the value(s) from memory into a register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Execute the instruction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Store the result back into memory </a:t>
            </a:r>
            <a:r>
              <a:rPr lang="en-US" sz="2400" dirty="0">
                <a:solidFill>
                  <a:srgbClr val="FF0000"/>
                </a:solidFill>
              </a:rPr>
              <a:t>(only if needed!)</a:t>
            </a:r>
          </a:p>
          <a:p>
            <a:r>
              <a:rPr lang="en-US" sz="2400" dirty="0"/>
              <a:t>Going to/from memory is expensive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4X to 20X+ </a:t>
            </a:r>
            <a:r>
              <a:rPr lang="en-US" sz="2400" b="1" dirty="0">
                <a:solidFill>
                  <a:srgbClr val="C00000"/>
                </a:solidFill>
              </a:rPr>
              <a:t>slower</a:t>
            </a:r>
            <a:r>
              <a:rPr lang="en-US" sz="2400" dirty="0"/>
              <a:t> than accessing a register</a:t>
            </a:r>
          </a:p>
          <a:p>
            <a:r>
              <a:rPr lang="en-US" sz="2400" dirty="0">
                <a:solidFill>
                  <a:srgbClr val="C00000"/>
                </a:solidFill>
              </a:rPr>
              <a:t>Strategy: </a:t>
            </a:r>
            <a:r>
              <a:rPr lang="en-US" sz="2400" dirty="0"/>
              <a:t>Keep variables in registers as much as possible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032BB-1BAC-03F1-F0D5-3AC52D3CD60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164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DAF0-B92F-7241-9BF4-E8CA2E5C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-30759"/>
            <a:ext cx="11340296" cy="715294"/>
          </a:xfrm>
        </p:spPr>
        <p:txBody>
          <a:bodyPr/>
          <a:lstStyle/>
          <a:p>
            <a:r>
              <a:rPr lang="en-US" dirty="0"/>
              <a:t>Background </a:t>
            </a:r>
            <a:r>
              <a:rPr lang="en-US" sz="2800" dirty="0"/>
              <a:t>What is a Declaration in programming language?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FBF7A8-F996-6743-82BD-EF977EA5D46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482" y="814658"/>
            <a:ext cx="11239267" cy="57073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Declaration</a:t>
            </a:r>
            <a:r>
              <a:rPr lang="en-US" sz="2200" dirty="0">
                <a:solidFill>
                  <a:srgbClr val="0070C0"/>
                </a:solidFill>
              </a:rPr>
              <a:t>: describes a </a:t>
            </a:r>
            <a:r>
              <a:rPr lang="en-US" sz="2200" i="1" dirty="0">
                <a:solidFill>
                  <a:srgbClr val="0070C0"/>
                </a:solidFill>
              </a:rPr>
              <a:t>thing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– specifies types, </a:t>
            </a:r>
            <a:r>
              <a:rPr lang="en-US" sz="2200" dirty="0">
                <a:solidFill>
                  <a:srgbClr val="0070C0"/>
                </a:solidFill>
              </a:rPr>
              <a:t>does not create an instance</a:t>
            </a:r>
          </a:p>
          <a:p>
            <a:r>
              <a:rPr lang="en-US" sz="2200" b="1" dirty="0">
                <a:solidFill>
                  <a:schemeClr val="accent5"/>
                </a:solidFill>
              </a:rPr>
              <a:t>Function prototype </a:t>
            </a:r>
            <a:r>
              <a:rPr lang="en-US" sz="2200" dirty="0"/>
              <a:t>describes (more in a few slides …)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type of the function return value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types of each of the parameters</a:t>
            </a:r>
          </a:p>
          <a:p>
            <a:r>
              <a:rPr lang="en-US" sz="2200" b="1" dirty="0">
                <a:solidFill>
                  <a:schemeClr val="accent5"/>
                </a:solidFill>
              </a:rPr>
              <a:t>Variable declaration </a:t>
            </a:r>
            <a:r>
              <a:rPr lang="en-US" sz="2200" dirty="0"/>
              <a:t>describes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type of a variable that is defined elsewhere </a:t>
            </a:r>
          </a:p>
          <a:p>
            <a:r>
              <a:rPr lang="en-US" sz="2200" b="1" dirty="0">
                <a:solidFill>
                  <a:schemeClr val="accent5"/>
                </a:solidFill>
              </a:rPr>
              <a:t>Derived and defined type description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 Later slides:</a:t>
            </a:r>
            <a:r>
              <a:rPr lang="en-US" sz="2000" dirty="0"/>
              <a:t>(</a:t>
            </a:r>
            <a:r>
              <a:rPr lang="en-US" sz="2000" dirty="0" err="1"/>
              <a:t>enums</a:t>
            </a:r>
            <a:r>
              <a:rPr lang="en-US" sz="2000" dirty="0"/>
              <a:t>, struct, arrays, unions)</a:t>
            </a:r>
          </a:p>
          <a:p>
            <a:r>
              <a:rPr lang="en-US" sz="2200" dirty="0"/>
              <a:t>In C, you must </a:t>
            </a:r>
            <a:r>
              <a:rPr lang="en-US" sz="2200" b="1" dirty="0">
                <a:solidFill>
                  <a:srgbClr val="FF0000"/>
                </a:solidFill>
              </a:rPr>
              <a:t>declare a function or variable </a:t>
            </a:r>
            <a:r>
              <a:rPr lang="en-US" sz="2200" b="1" u="sng" dirty="0">
                <a:solidFill>
                  <a:srgbClr val="FF0000"/>
                </a:solidFill>
              </a:rPr>
              <a:t>before</a:t>
            </a:r>
            <a:r>
              <a:rPr lang="en-US" sz="2200" b="1" dirty="0">
                <a:solidFill>
                  <a:srgbClr val="FF0000"/>
                </a:solidFill>
              </a:rPr>
              <a:t> you use it</a:t>
            </a:r>
          </a:p>
          <a:p>
            <a:pPr lvl="1"/>
            <a:r>
              <a:rPr lang="en-US" sz="2000" dirty="0"/>
              <a:t>Use before declaration will implicitly default to int (and a compiler warning/error – not good)</a:t>
            </a:r>
          </a:p>
          <a:p>
            <a:r>
              <a:rPr lang="en-US" sz="2200" dirty="0"/>
              <a:t>An </a:t>
            </a:r>
            <a:r>
              <a:rPr lang="en-US" sz="2200" b="1" dirty="0">
                <a:solidFill>
                  <a:schemeClr val="accent5"/>
                </a:solidFill>
              </a:rPr>
              <a:t>identifier</a:t>
            </a:r>
            <a:r>
              <a:rPr lang="en-US" sz="2200" dirty="0"/>
              <a:t> can be </a:t>
            </a:r>
            <a:r>
              <a:rPr lang="en-US" sz="2200" b="1" dirty="0">
                <a:solidFill>
                  <a:schemeClr val="accent5"/>
                </a:solidFill>
              </a:rPr>
              <a:t>declared multiple times</a:t>
            </a:r>
            <a:r>
              <a:rPr lang="en-US" sz="2200" dirty="0"/>
              <a:t>, but </a:t>
            </a:r>
            <a:r>
              <a:rPr lang="en-US" sz="2200" b="1" dirty="0">
                <a:solidFill>
                  <a:schemeClr val="accent5"/>
                </a:solidFill>
              </a:rPr>
              <a:t>only defined once</a:t>
            </a:r>
          </a:p>
          <a:p>
            <a:r>
              <a:rPr lang="en-US" sz="2200" dirty="0">
                <a:solidFill>
                  <a:srgbClr val="FF0000"/>
                </a:solidFill>
              </a:rPr>
              <a:t>A </a:t>
            </a:r>
            <a:r>
              <a:rPr lang="en-US" sz="2200" b="1" dirty="0">
                <a:solidFill>
                  <a:srgbClr val="FF0000"/>
                </a:solidFill>
              </a:rPr>
              <a:t>definition</a:t>
            </a:r>
            <a:r>
              <a:rPr lang="en-US" sz="2200" b="1" dirty="0">
                <a:solidFill>
                  <a:srgbClr val="2C895B"/>
                </a:solidFill>
              </a:rPr>
              <a:t> is also a </a:t>
            </a:r>
            <a:r>
              <a:rPr lang="en-US" sz="2200" b="1" dirty="0">
                <a:solidFill>
                  <a:srgbClr val="0070C0"/>
                </a:solidFill>
              </a:rPr>
              <a:t>declaration</a:t>
            </a:r>
            <a:r>
              <a:rPr lang="en-US" sz="2200" b="1" dirty="0">
                <a:solidFill>
                  <a:srgbClr val="2C895B"/>
                </a:solidFill>
              </a:rPr>
              <a:t> in 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E8D40-E4C9-BD40-8BB4-339FC3A0714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8404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F7BE84-94B4-444E-9FCF-D804A398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32092"/>
          </a:xfrm>
        </p:spPr>
        <p:txBody>
          <a:bodyPr/>
          <a:lstStyle/>
          <a:p>
            <a:r>
              <a:rPr lang="en-US" dirty="0"/>
              <a:t>Assembler Directives: .</a:t>
            </a:r>
            <a:r>
              <a:rPr lang="en-US" dirty="0" err="1"/>
              <a:t>equ</a:t>
            </a:r>
            <a:r>
              <a:rPr lang="en-US" dirty="0"/>
              <a:t> and .</a:t>
            </a:r>
            <a:r>
              <a:rPr lang="en-US" dirty="0" err="1"/>
              <a:t>equiv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998106-2314-154E-B9E2-5116996DC8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8933" y="2539712"/>
            <a:ext cx="11014134" cy="419813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&lt;symbol&gt;,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&lt;expression&gt;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Defines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chemeClr val="accent1"/>
                </a:solidFill>
              </a:rPr>
              <a:t> sets the value </a:t>
            </a:r>
            <a:r>
              <a:rPr lang="en-US" sz="2200" dirty="0"/>
              <a:t>of a </a:t>
            </a:r>
            <a:r>
              <a:rPr lang="en-US" sz="2200" dirty="0">
                <a:solidFill>
                  <a:srgbClr val="00B050"/>
                </a:solidFill>
              </a:rPr>
              <a:t>symbol</a:t>
            </a:r>
            <a:r>
              <a:rPr lang="en-US" sz="2200" dirty="0"/>
              <a:t> to the </a:t>
            </a:r>
            <a:r>
              <a:rPr lang="en-US" sz="2200" dirty="0">
                <a:solidFill>
                  <a:schemeClr val="accent1"/>
                </a:solidFill>
              </a:rPr>
              <a:t>evaluation</a:t>
            </a:r>
            <a:r>
              <a:rPr lang="en-US" sz="2200" dirty="0"/>
              <a:t> of the </a:t>
            </a:r>
            <a:r>
              <a:rPr lang="en-US" sz="2200" dirty="0">
                <a:solidFill>
                  <a:schemeClr val="accent1"/>
                </a:solidFill>
              </a:rPr>
              <a:t>expression </a:t>
            </a:r>
          </a:p>
          <a:p>
            <a:pPr lvl="1"/>
            <a:r>
              <a:rPr lang="en-US" sz="2200" dirty="0"/>
              <a:t>Used for specifying constants, like a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sz="2200" dirty="0"/>
              <a:t>in C</a:t>
            </a:r>
          </a:p>
          <a:p>
            <a:pPr lvl="1"/>
            <a:r>
              <a:rPr lang="en-US" sz="2200" dirty="0"/>
              <a:t>You can </a:t>
            </a:r>
            <a:r>
              <a:rPr lang="en-US" sz="2200" dirty="0">
                <a:solidFill>
                  <a:srgbClr val="C00000"/>
                </a:solidFill>
              </a:rPr>
              <a:t>(re)</a:t>
            </a:r>
            <a:r>
              <a:rPr lang="en-US" sz="2200" dirty="0"/>
              <a:t>set a symbol many times in the file, </a:t>
            </a:r>
            <a:r>
              <a:rPr lang="en-US" sz="2200" dirty="0">
                <a:solidFill>
                  <a:srgbClr val="C00000"/>
                </a:solidFill>
              </a:rPr>
              <a:t>last one seen applies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     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buffer size in bytes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 lines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     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buffer size in bytes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&lt;symbol&gt;,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&lt;expression&gt;</a:t>
            </a:r>
          </a:p>
          <a:p>
            <a:pPr marL="354012" lvl="1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/>
              <a:t>directive is like 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/>
              <a:t>except that the </a:t>
            </a:r>
            <a:r>
              <a:rPr lang="en-US" sz="2200" dirty="0">
                <a:solidFill>
                  <a:schemeClr val="accent1"/>
                </a:solidFill>
              </a:rPr>
              <a:t>assembler will </a:t>
            </a:r>
            <a:r>
              <a:rPr lang="en-US" sz="2200" dirty="0">
                <a:solidFill>
                  <a:srgbClr val="FF0000"/>
                </a:solidFill>
              </a:rPr>
              <a:t>signal an error </a:t>
            </a:r>
            <a:r>
              <a:rPr lang="en-US" sz="2200" dirty="0">
                <a:solidFill>
                  <a:schemeClr val="accent1"/>
                </a:solidFill>
              </a:rPr>
              <a:t>if symbol is already defined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8AE3D0-727E-A244-8908-0F3CC001E66B}"/>
              </a:ext>
            </a:extLst>
          </p:cNvPr>
          <p:cNvSpPr/>
          <p:nvPr/>
        </p:nvSpPr>
        <p:spPr bwMode="auto">
          <a:xfrm>
            <a:off x="1243737" y="706630"/>
            <a:ext cx="9210588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// buffer size in bytes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100*4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buffer for 100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STRSZ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128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buffer for 128 bytes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STRSZ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1280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ERROR! already defined!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STRSZ * 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// redefine BLKSZ from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C6F422-5302-8E46-8B68-5B106179316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9315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9571" y="556164"/>
            <a:ext cx="10249528" cy="101566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chemeClr val="tx2"/>
                </a:solidFill>
              </a:rPr>
              <a:t>Approach: </a:t>
            </a:r>
            <a:r>
              <a:rPr lang="en-US" sz="2200" b="1" dirty="0">
                <a:solidFill>
                  <a:srgbClr val="0070C0"/>
                </a:solidFill>
              </a:rPr>
              <a:t>adjust</a:t>
            </a:r>
            <a:r>
              <a:rPr lang="en-US" sz="2200" dirty="0">
                <a:solidFill>
                  <a:srgbClr val="0070C0"/>
                </a:solidFill>
              </a:rPr>
              <a:t> the conditional test then </a:t>
            </a:r>
            <a:r>
              <a:rPr lang="en-US" sz="2200" b="1" dirty="0">
                <a:solidFill>
                  <a:srgbClr val="C00000"/>
                </a:solidFill>
              </a:rPr>
              <a:t>branch around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2C895B"/>
                </a:solidFill>
              </a:rPr>
              <a:t>true block</a:t>
            </a:r>
          </a:p>
          <a:p>
            <a:pPr marL="0" indent="0">
              <a:buNone/>
            </a:pPr>
            <a:r>
              <a:rPr lang="en-US" sz="2200" dirty="0"/>
              <a:t>Use a </a:t>
            </a:r>
            <a:r>
              <a:rPr lang="en-US" sz="2200" b="1" dirty="0"/>
              <a:t>conditional test </a:t>
            </a:r>
            <a:r>
              <a:rPr lang="en-US" sz="2200" dirty="0"/>
              <a:t>that </a:t>
            </a:r>
            <a:r>
              <a:rPr lang="en-US" sz="2200" b="1" dirty="0"/>
              <a:t>specifies the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b="1" u="sng" dirty="0">
                <a:solidFill>
                  <a:srgbClr val="C00000"/>
                </a:solidFill>
              </a:rPr>
              <a:t>inverse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b="1" dirty="0"/>
              <a:t>of the condition used in 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 Simple If statement, No Else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593295" y="4240066"/>
            <a:ext cx="5359965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true block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branch around to this code */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/>
        </p:nvGraphicFramePr>
        <p:xfrm>
          <a:off x="1125401" y="1798376"/>
          <a:ext cx="9511190" cy="1989773"/>
        </p:xfrm>
        <a:graphic>
          <a:graphicData uri="http://schemas.openxmlformats.org/drawingml/2006/table">
            <a:tbl>
              <a:tblPr firstRow="1" firstCol="1" bandRow="1"/>
              <a:tblGrid>
                <a:gridCol w="3009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91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2096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Incorrect Assembly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Correct 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80F86ED-27CD-4F22-B4C9-3C62987B45B3}"/>
              </a:ext>
            </a:extLst>
          </p:cNvPr>
          <p:cNvSpPr/>
          <p:nvPr/>
        </p:nvSpPr>
        <p:spPr>
          <a:xfrm>
            <a:off x="5768756" y="5263052"/>
            <a:ext cx="424035" cy="303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9BC243-C39D-66CB-C6FB-7802060D0DBB}"/>
              </a:ext>
            </a:extLst>
          </p:cNvPr>
          <p:cNvGrpSpPr/>
          <p:nvPr/>
        </p:nvGrpSpPr>
        <p:grpSpPr>
          <a:xfrm>
            <a:off x="8931058" y="4076834"/>
            <a:ext cx="3022202" cy="1015663"/>
            <a:chOff x="3332193" y="22283"/>
            <a:chExt cx="3022202" cy="10156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DA1689-BF35-3074-0182-4F7989FC24F0}"/>
                </a:ext>
              </a:extLst>
            </p:cNvPr>
            <p:cNvSpPr txBox="1"/>
            <p:nvPr/>
          </p:nvSpPr>
          <p:spPr>
            <a:xfrm>
              <a:off x="3883824" y="22283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9E842B6-3D22-491B-933D-12337E9414E1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46FB0A-207A-C908-7E5D-F36B4E590E45}"/>
              </a:ext>
            </a:extLst>
          </p:cNvPr>
          <p:cNvGrpSpPr/>
          <p:nvPr/>
        </p:nvGrpSpPr>
        <p:grpSpPr>
          <a:xfrm>
            <a:off x="483397" y="4064946"/>
            <a:ext cx="5193027" cy="2497219"/>
            <a:chOff x="483397" y="4064946"/>
            <a:chExt cx="5193027" cy="249721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3DB1570-EB33-B498-BD4C-37886733E9F6}"/>
                </a:ext>
              </a:extLst>
            </p:cNvPr>
            <p:cNvSpPr/>
            <p:nvPr/>
          </p:nvSpPr>
          <p:spPr bwMode="auto">
            <a:xfrm>
              <a:off x="483397" y="4376892"/>
              <a:ext cx="5193027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int r0;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condition true block */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then fall through */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branch around to this code */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96CD14-6A4E-5A05-134C-E220F00F5391}"/>
                </a:ext>
              </a:extLst>
            </p:cNvPr>
            <p:cNvSpPr txBox="1"/>
            <p:nvPr/>
          </p:nvSpPr>
          <p:spPr>
            <a:xfrm>
              <a:off x="3037300" y="4064946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b="1" i="1" dirty="0">
                  <a:solidFill>
                    <a:srgbClr val="2C895B"/>
                  </a:solidFill>
                </a:rPr>
                <a:t>fall through </a:t>
              </a:r>
              <a:r>
                <a:rPr lang="en-US" sz="2000" dirty="0">
                  <a:solidFill>
                    <a:schemeClr val="tx2"/>
                  </a:solidFill>
                </a:rPr>
                <a:t>to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</p:grpSp>
      <p:sp>
        <p:nvSpPr>
          <p:cNvPr id="5" name="U-Turn Arrow 4">
            <a:extLst>
              <a:ext uri="{FF2B5EF4-FFF2-40B4-BE49-F238E27FC236}">
                <a16:creationId xmlns:a16="http://schemas.microsoft.com/office/drawing/2014/main" id="{BF879F81-D656-324B-E5DF-9CF623BA48E2}"/>
              </a:ext>
            </a:extLst>
          </p:cNvPr>
          <p:cNvSpPr/>
          <p:nvPr/>
        </p:nvSpPr>
        <p:spPr>
          <a:xfrm rot="5400000" flipV="1">
            <a:off x="-295136" y="5471957"/>
            <a:ext cx="1475205" cy="407454"/>
          </a:xfrm>
          <a:prstGeom prst="uturnArrow">
            <a:avLst>
              <a:gd name="adj1" fmla="val 11564"/>
              <a:gd name="adj2" fmla="val 18262"/>
              <a:gd name="adj3" fmla="val 20789"/>
              <a:gd name="adj4" fmla="val 42454"/>
              <a:gd name="adj5" fmla="val 97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87E12D2F-9D85-CC45-107C-662DBC30B04E}"/>
              </a:ext>
            </a:extLst>
          </p:cNvPr>
          <p:cNvSpPr/>
          <p:nvPr/>
        </p:nvSpPr>
        <p:spPr>
          <a:xfrm rot="5400000" flipV="1">
            <a:off x="6119903" y="5016609"/>
            <a:ext cx="1175060" cy="804461"/>
          </a:xfrm>
          <a:prstGeom prst="uturnArrow">
            <a:avLst>
              <a:gd name="adj1" fmla="val 7322"/>
              <a:gd name="adj2" fmla="val 18262"/>
              <a:gd name="adj3" fmla="val 20789"/>
              <a:gd name="adj4" fmla="val 42454"/>
              <a:gd name="adj5" fmla="val 46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21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  <p:bldP spid="6" grpId="0" animBg="1"/>
      <p:bldP spid="5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37" y="325645"/>
            <a:ext cx="10515600" cy="435088"/>
          </a:xfrm>
        </p:spPr>
        <p:txBody>
          <a:bodyPr/>
          <a:lstStyle/>
          <a:p>
            <a:r>
              <a:rPr lang="en-US" dirty="0"/>
              <a:t>If with an Else Examples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723245" y="2061703"/>
            <a:ext cx="4398476" cy="351543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&lt; r1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1;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branch around else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3DFE33-17F7-184E-960E-4FCDF4683ACA}"/>
              </a:ext>
            </a:extLst>
          </p:cNvPr>
          <p:cNvGrpSpPr/>
          <p:nvPr/>
        </p:nvGrpSpPr>
        <p:grpSpPr>
          <a:xfrm>
            <a:off x="5666082" y="1558374"/>
            <a:ext cx="5302203" cy="4275534"/>
            <a:chOff x="3553852" y="3701040"/>
            <a:chExt cx="5302203" cy="427553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A127945-83BD-FE40-B013-ACB3254F8897}"/>
                </a:ext>
              </a:extLst>
            </p:cNvPr>
            <p:cNvSpPr/>
            <p:nvPr/>
          </p:nvSpPr>
          <p:spPr bwMode="auto">
            <a:xfrm>
              <a:off x="4404265" y="3701040"/>
              <a:ext cx="4451790" cy="4275534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4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22DA284-AC15-D44E-80CF-F24B40A9E505}"/>
                </a:ext>
              </a:extLst>
            </p:cNvPr>
            <p:cNvSpPr/>
            <p:nvPr/>
          </p:nvSpPr>
          <p:spPr>
            <a:xfrm>
              <a:off x="3553852" y="5153070"/>
              <a:ext cx="543492" cy="6471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EA1C462-E076-D8F8-E975-7270C69D7CFC}"/>
              </a:ext>
            </a:extLst>
          </p:cNvPr>
          <p:cNvSpPr/>
          <p:nvPr/>
        </p:nvSpPr>
        <p:spPr>
          <a:xfrm rot="5400000">
            <a:off x="8602341" y="4604168"/>
            <a:ext cx="420412" cy="460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685796-13D8-3FAB-6C85-F3CD9DE831E6}"/>
              </a:ext>
            </a:extLst>
          </p:cNvPr>
          <p:cNvGrpSpPr/>
          <p:nvPr/>
        </p:nvGrpSpPr>
        <p:grpSpPr>
          <a:xfrm>
            <a:off x="9431073" y="1221058"/>
            <a:ext cx="2269089" cy="1214106"/>
            <a:chOff x="3332193" y="-188048"/>
            <a:chExt cx="2269089" cy="12141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9DFA96-7698-1283-516E-1A565EB3922B}"/>
                </a:ext>
              </a:extLst>
            </p:cNvPr>
            <p:cNvSpPr txBox="1"/>
            <p:nvPr/>
          </p:nvSpPr>
          <p:spPr>
            <a:xfrm>
              <a:off x="3798798" y="-188048"/>
              <a:ext cx="1802484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&lt; r1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false block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B909E52-10BD-5DAF-093C-4ABF370719DB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FC8E3D-760D-A22A-D37D-E9E1C9085B04}"/>
              </a:ext>
            </a:extLst>
          </p:cNvPr>
          <p:cNvGrpSpPr/>
          <p:nvPr/>
        </p:nvGrpSpPr>
        <p:grpSpPr>
          <a:xfrm>
            <a:off x="1140079" y="1221058"/>
            <a:ext cx="2512014" cy="1287762"/>
            <a:chOff x="466367" y="-718962"/>
            <a:chExt cx="2512014" cy="128776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DC0117-1B81-6B12-3C2A-64B1629BE079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dirty="0">
                  <a:solidFill>
                    <a:srgbClr val="FF0000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0" name="Up Arrow 19">
              <a:extLst>
                <a:ext uri="{FF2B5EF4-FFF2-40B4-BE49-F238E27FC236}">
                  <a16:creationId xmlns:a16="http://schemas.microsoft.com/office/drawing/2014/main" id="{A1E570A8-A968-D867-7A80-6D7861E006CD}"/>
                </a:ext>
              </a:extLst>
            </p:cNvPr>
            <p:cNvSpPr/>
            <p:nvPr/>
          </p:nvSpPr>
          <p:spPr>
            <a:xfrm rot="10800000">
              <a:off x="1434153" y="36823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06235B-EA29-D59F-7AF9-717465A7D5CA}"/>
              </a:ext>
            </a:extLst>
          </p:cNvPr>
          <p:cNvGrpSpPr/>
          <p:nvPr/>
        </p:nvGrpSpPr>
        <p:grpSpPr>
          <a:xfrm>
            <a:off x="9241156" y="2568040"/>
            <a:ext cx="2123448" cy="707886"/>
            <a:chOff x="444793" y="-1336048"/>
            <a:chExt cx="2123448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5A6B47-0BB5-1641-D0D5-2EF4449A75D7}"/>
                </a:ext>
              </a:extLst>
            </p:cNvPr>
            <p:cNvSpPr txBox="1"/>
            <p:nvPr/>
          </p:nvSpPr>
          <p:spPr>
            <a:xfrm>
              <a:off x="1180911" y="-1336048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866F9EFB-BEF4-3109-D1FF-5031AA1BD8BE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6282FD-EB61-29E3-EC89-81E865E6E3D1}"/>
              </a:ext>
            </a:extLst>
          </p:cNvPr>
          <p:cNvGrpSpPr/>
          <p:nvPr/>
        </p:nvGrpSpPr>
        <p:grpSpPr>
          <a:xfrm>
            <a:off x="9600230" y="3582075"/>
            <a:ext cx="2126104" cy="707886"/>
            <a:chOff x="-114366" y="-1525952"/>
            <a:chExt cx="21261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7BAC6B-963E-5E64-A7E5-1F6120137CD6}"/>
                </a:ext>
              </a:extLst>
            </p:cNvPr>
            <p:cNvSpPr txBox="1"/>
            <p:nvPr/>
          </p:nvSpPr>
          <p:spPr>
            <a:xfrm>
              <a:off x="624408" y="-15259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98427DD5-A7AE-E450-666B-0CF048326066}"/>
                </a:ext>
              </a:extLst>
            </p:cNvPr>
            <p:cNvSpPr/>
            <p:nvPr/>
          </p:nvSpPr>
          <p:spPr>
            <a:xfrm rot="16200000">
              <a:off x="162159" y="-139353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E8ED879D-CBEF-9ECA-754D-1364BD40C9EE}"/>
              </a:ext>
            </a:extLst>
          </p:cNvPr>
          <p:cNvSpPr/>
          <p:nvPr/>
        </p:nvSpPr>
        <p:spPr>
          <a:xfrm rot="5400000" flipV="1">
            <a:off x="-31644" y="3932420"/>
            <a:ext cx="1910952" cy="91633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5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E7B30F0-7EAA-DE7E-4254-762ECFD9AB5D}"/>
              </a:ext>
            </a:extLst>
          </p:cNvPr>
          <p:cNvSpPr/>
          <p:nvPr/>
        </p:nvSpPr>
        <p:spPr>
          <a:xfrm>
            <a:off x="2234599" y="4721789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DE71D308-BCA0-E6B8-4AD8-A69A9D7072A3}"/>
              </a:ext>
            </a:extLst>
          </p:cNvPr>
          <p:cNvSpPr/>
          <p:nvPr/>
        </p:nvSpPr>
        <p:spPr>
          <a:xfrm rot="5400000" flipV="1">
            <a:off x="6228539" y="2360096"/>
            <a:ext cx="1514835" cy="126808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U-Turn Arrow 29">
            <a:extLst>
              <a:ext uri="{FF2B5EF4-FFF2-40B4-BE49-F238E27FC236}">
                <a16:creationId xmlns:a16="http://schemas.microsoft.com/office/drawing/2014/main" id="{AB0AF67E-52F5-52F9-E7B1-45D37ECD624C}"/>
              </a:ext>
            </a:extLst>
          </p:cNvPr>
          <p:cNvSpPr/>
          <p:nvPr/>
        </p:nvSpPr>
        <p:spPr>
          <a:xfrm rot="5400000" flipV="1">
            <a:off x="5857809" y="3659147"/>
            <a:ext cx="2012870" cy="126808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428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8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27" grpId="0" animBg="1"/>
      <p:bldP spid="28" grpId="0" animBg="1"/>
      <p:bldP spid="7" grpId="0" animBg="1"/>
      <p:bldP spid="3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9050" y="587526"/>
            <a:ext cx="11578728" cy="5542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Program Flow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729952" y="1593091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== 5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</a:t>
            </a:r>
            <a:r>
              <a:rPr lang="en-US" sz="22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&gt; 3 is not evaluated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985411" y="4988357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//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do_something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916935" y="2089991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46085" y="2059116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8" grpId="0" animBg="1"/>
      <p:bldP spid="3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5692879" y="1713195"/>
            <a:ext cx="4748981" cy="452889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  // test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  // test 2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r5, r2 //false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mov r4, r3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D00175-0C88-CA4E-B591-81B7CB591A6C}"/>
              </a:ext>
            </a:extLst>
          </p:cNvPr>
          <p:cNvGrpSpPr/>
          <p:nvPr/>
        </p:nvGrpSpPr>
        <p:grpSpPr>
          <a:xfrm>
            <a:off x="9225629" y="930154"/>
            <a:ext cx="2572797" cy="1339696"/>
            <a:chOff x="-108196" y="2752683"/>
            <a:chExt cx="2572797" cy="13396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57B3A5-C216-4343-8622-3F978821FBC1}"/>
                </a:ext>
              </a:extLst>
            </p:cNvPr>
            <p:cNvSpPr txBox="1"/>
            <p:nvPr/>
          </p:nvSpPr>
          <p:spPr>
            <a:xfrm>
              <a:off x="365747" y="2752683"/>
              <a:ext cx="209885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D70194B1-7F3C-B34A-8695-CDB98B963E82}"/>
                </a:ext>
              </a:extLst>
            </p:cNvPr>
            <p:cNvSpPr/>
            <p:nvPr/>
          </p:nvSpPr>
          <p:spPr>
            <a:xfrm>
              <a:off x="-108196" y="3599286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B6350-EB19-E141-BAF7-5EA865BDE86E}"/>
              </a:ext>
            </a:extLst>
          </p:cNvPr>
          <p:cNvSpPr/>
          <p:nvPr/>
        </p:nvSpPr>
        <p:spPr bwMode="auto">
          <a:xfrm>
            <a:off x="394976" y="2507487"/>
            <a:ext cx="4157448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False block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33BE85-9CC1-6983-2877-95DBEBCC6E93}"/>
              </a:ext>
            </a:extLst>
          </p:cNvPr>
          <p:cNvGrpSpPr/>
          <p:nvPr/>
        </p:nvGrpSpPr>
        <p:grpSpPr>
          <a:xfrm>
            <a:off x="9201483" y="2421044"/>
            <a:ext cx="2621089" cy="1015663"/>
            <a:chOff x="-273490" y="3034696"/>
            <a:chExt cx="2621089" cy="101566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8FB7A3-2D81-D8B3-6C8A-680ECD7B9079}"/>
                </a:ext>
              </a:extLst>
            </p:cNvPr>
            <p:cNvSpPr txBox="1"/>
            <p:nvPr/>
          </p:nvSpPr>
          <p:spPr>
            <a:xfrm>
              <a:off x="248745" y="3034696"/>
              <a:ext cx="209885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r1 &gt; 3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C7002067-21E9-8C02-4C74-4AEBEEF38167}"/>
                </a:ext>
              </a:extLst>
            </p:cNvPr>
            <p:cNvSpPr/>
            <p:nvPr/>
          </p:nvSpPr>
          <p:spPr>
            <a:xfrm>
              <a:off x="-273490" y="3295980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E79AA5F1-8991-7342-8718-1BF02E15C9A1}"/>
              </a:ext>
            </a:extLst>
          </p:cNvPr>
          <p:cNvSpPr/>
          <p:nvPr/>
        </p:nvSpPr>
        <p:spPr>
          <a:xfrm rot="5400000" flipV="1">
            <a:off x="4298871" y="2995944"/>
            <a:ext cx="2689608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1D02AB3-DE20-3FED-4C7E-05A256C55418}"/>
              </a:ext>
            </a:extLst>
          </p:cNvPr>
          <p:cNvSpPr/>
          <p:nvPr/>
        </p:nvSpPr>
        <p:spPr>
          <a:xfrm rot="5400000" flipV="1">
            <a:off x="4942897" y="3477239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U-Turn Arrow 4">
            <a:extLst>
              <a:ext uri="{FF2B5EF4-FFF2-40B4-BE49-F238E27FC236}">
                <a16:creationId xmlns:a16="http://schemas.microsoft.com/office/drawing/2014/main" id="{90D3D4C9-DDD3-A4D6-71F3-D514707320EF}"/>
              </a:ext>
            </a:extLst>
          </p:cNvPr>
          <p:cNvSpPr/>
          <p:nvPr/>
        </p:nvSpPr>
        <p:spPr>
          <a:xfrm rot="5400000">
            <a:off x="8305952" y="3866901"/>
            <a:ext cx="1380799" cy="2403066"/>
          </a:xfrm>
          <a:prstGeom prst="uturnArrow">
            <a:avLst>
              <a:gd name="adj1" fmla="val 3724"/>
              <a:gd name="adj2" fmla="val 4377"/>
              <a:gd name="adj3" fmla="val 6833"/>
              <a:gd name="adj4" fmla="val 42454"/>
              <a:gd name="adj5" fmla="val 10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4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3" grpId="0" animBg="1"/>
      <p:bldP spid="4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484730" y="1594326"/>
            <a:ext cx="4566727" cy="452889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r2 // false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5403CA-3097-2043-83CC-1FE1B2AB71D2}"/>
              </a:ext>
            </a:extLst>
          </p:cNvPr>
          <p:cNvSpPr/>
          <p:nvPr/>
        </p:nvSpPr>
        <p:spPr bwMode="auto">
          <a:xfrm>
            <a:off x="383772" y="2739051"/>
            <a:ext cx="4661323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else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A5829C-FB84-35B8-F0C2-AB2F1A4A6E92}"/>
              </a:ext>
            </a:extLst>
          </p:cNvPr>
          <p:cNvGrpSpPr/>
          <p:nvPr/>
        </p:nvGrpSpPr>
        <p:grpSpPr>
          <a:xfrm>
            <a:off x="8626441" y="1680648"/>
            <a:ext cx="3308349" cy="707886"/>
            <a:chOff x="3912462" y="3442183"/>
            <a:chExt cx="3308349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CD632A-A8A7-7EF7-F587-9974B0BB547B}"/>
                </a:ext>
              </a:extLst>
            </p:cNvPr>
            <p:cNvSpPr txBox="1"/>
            <p:nvPr/>
          </p:nvSpPr>
          <p:spPr>
            <a:xfrm>
              <a:off x="4342913" y="3442183"/>
              <a:ext cx="287789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E8697343-606E-7E7E-975F-17D0F502C4DC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7CAB11-E318-79F9-C20D-0F9C1EAF47FE}"/>
              </a:ext>
            </a:extLst>
          </p:cNvPr>
          <p:cNvGrpSpPr/>
          <p:nvPr/>
        </p:nvGrpSpPr>
        <p:grpSpPr>
          <a:xfrm>
            <a:off x="8637860" y="2507895"/>
            <a:ext cx="3134063" cy="738987"/>
            <a:chOff x="3912462" y="3333782"/>
            <a:chExt cx="3134063" cy="73898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B71460-0573-3428-0E5A-483DC3EC1964}"/>
                </a:ext>
              </a:extLst>
            </p:cNvPr>
            <p:cNvSpPr txBox="1"/>
            <p:nvPr/>
          </p:nvSpPr>
          <p:spPr>
            <a:xfrm>
              <a:off x="4374900" y="3333782"/>
              <a:ext cx="2671625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</a:rPr>
                <a:t>false block</a:t>
              </a:r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0960DC15-7DED-06DA-2BC3-A0A687A15E79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A767F4D6-3EF9-F21D-F934-4D6D0630B0F2}"/>
              </a:ext>
            </a:extLst>
          </p:cNvPr>
          <p:cNvSpPr/>
          <p:nvPr/>
        </p:nvSpPr>
        <p:spPr>
          <a:xfrm rot="5400000" flipV="1">
            <a:off x="5536480" y="3316890"/>
            <a:ext cx="1902454" cy="1413677"/>
          </a:xfrm>
          <a:prstGeom prst="uturnArrow">
            <a:avLst>
              <a:gd name="adj1" fmla="val 3769"/>
              <a:gd name="adj2" fmla="val 6539"/>
              <a:gd name="adj3" fmla="val 20789"/>
              <a:gd name="adj4" fmla="val 42454"/>
              <a:gd name="adj5" fmla="val 718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3587977D-50F2-F6AD-A24F-EFDE1F1E3228}"/>
              </a:ext>
            </a:extLst>
          </p:cNvPr>
          <p:cNvSpPr/>
          <p:nvPr/>
        </p:nvSpPr>
        <p:spPr>
          <a:xfrm rot="5400000" flipV="1">
            <a:off x="5735391" y="2441653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60D71879-9C38-DE5A-B282-F5272AF5FD61}"/>
              </a:ext>
            </a:extLst>
          </p:cNvPr>
          <p:cNvSpPr/>
          <p:nvPr/>
        </p:nvSpPr>
        <p:spPr>
          <a:xfrm rot="5400000">
            <a:off x="9026623" y="4062141"/>
            <a:ext cx="1380799" cy="2403066"/>
          </a:xfrm>
          <a:prstGeom prst="uturnArrow">
            <a:avLst>
              <a:gd name="adj1" fmla="val 3724"/>
              <a:gd name="adj2" fmla="val 4377"/>
              <a:gd name="adj3" fmla="val 6833"/>
              <a:gd name="adj4" fmla="val 42454"/>
              <a:gd name="adj5" fmla="val 10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  <p:bldP spid="3" grpId="0" animBg="1"/>
      <p:bldP spid="4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57D17-F0EE-3F4B-B8AE-50E7B158F47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711" y="550746"/>
            <a:ext cx="11701067" cy="39269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loop guard: </a:t>
            </a:r>
            <a:r>
              <a:rPr lang="en-US" sz="2400" dirty="0"/>
              <a:t>code that must evaluate to true before the next iteration of the loop</a:t>
            </a:r>
          </a:p>
          <a:p>
            <a:r>
              <a:rPr lang="en-US" sz="2400" dirty="0"/>
              <a:t>If the </a:t>
            </a:r>
            <a:r>
              <a:rPr lang="en-US" sz="2400" dirty="0">
                <a:solidFill>
                  <a:srgbClr val="0070C0"/>
                </a:solidFill>
              </a:rPr>
              <a:t>loop guard </a:t>
            </a:r>
            <a:r>
              <a:rPr lang="en-US" sz="2400" dirty="0">
                <a:solidFill>
                  <a:srgbClr val="2C895B"/>
                </a:solidFill>
              </a:rPr>
              <a:t>test(s) evaluate to true</a:t>
            </a:r>
            <a:r>
              <a:rPr lang="en-US" sz="2400" dirty="0"/>
              <a:t>, the </a:t>
            </a:r>
            <a:r>
              <a:rPr lang="en-US" sz="2400" i="1" dirty="0">
                <a:solidFill>
                  <a:srgbClr val="0070C0"/>
                </a:solidFill>
              </a:rPr>
              <a:t>body of the loop</a:t>
            </a:r>
            <a:r>
              <a:rPr lang="en-US" sz="2400" dirty="0">
                <a:solidFill>
                  <a:srgbClr val="0070C0"/>
                </a:solidFill>
              </a:rPr>
              <a:t> is executed again</a:t>
            </a:r>
          </a:p>
          <a:p>
            <a:r>
              <a:rPr lang="en-US" sz="2400" dirty="0">
                <a:solidFill>
                  <a:srgbClr val="F37440"/>
                </a:solidFill>
              </a:rPr>
              <a:t>pre-test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top of the loop 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to the loop body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around the loop body </a:t>
            </a:r>
            <a:endParaRPr lang="en-US" sz="2200" dirty="0"/>
          </a:p>
          <a:p>
            <a:r>
              <a:rPr lang="en-US" sz="2400" dirty="0">
                <a:solidFill>
                  <a:srgbClr val="7030A0"/>
                </a:solidFill>
              </a:rPr>
              <a:t>post-test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bottom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to the top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the instruction following the loop</a:t>
            </a:r>
          </a:p>
          <a:p>
            <a:pPr lvl="1"/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4553"/>
          </a:xfrm>
        </p:spPr>
        <p:txBody>
          <a:bodyPr/>
          <a:lstStyle/>
          <a:p>
            <a:r>
              <a:rPr lang="en-US" dirty="0"/>
              <a:t>Program Flow – Pre-test and Post-test Loop Guards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1209E-8206-EA97-33B2-B001480B9329}"/>
              </a:ext>
            </a:extLst>
          </p:cNvPr>
          <p:cNvGrpSpPr/>
          <p:nvPr/>
        </p:nvGrpSpPr>
        <p:grpSpPr>
          <a:xfrm>
            <a:off x="1033246" y="5099201"/>
            <a:ext cx="4943911" cy="1584646"/>
            <a:chOff x="923826" y="4945527"/>
            <a:chExt cx="4943911" cy="158464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050155E-FD54-A443-8A5C-99402148A9B6}"/>
                </a:ext>
              </a:extLst>
            </p:cNvPr>
            <p:cNvSpPr/>
            <p:nvPr/>
          </p:nvSpPr>
          <p:spPr bwMode="auto">
            <a:xfrm>
              <a:off x="3135167" y="4945527"/>
              <a:ext cx="2732570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DBC93ED-4286-1519-4AED-BB7C1772C9F1}"/>
                </a:ext>
              </a:extLst>
            </p:cNvPr>
            <p:cNvGrpSpPr/>
            <p:nvPr/>
          </p:nvGrpSpPr>
          <p:grpSpPr>
            <a:xfrm>
              <a:off x="1159497" y="4974855"/>
              <a:ext cx="1975670" cy="707886"/>
              <a:chOff x="1534687" y="-718962"/>
              <a:chExt cx="1975670" cy="70788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77EDF0-332E-177F-0F7A-A17A3D9E5D8F}"/>
                  </a:ext>
                </a:extLst>
              </p:cNvPr>
              <p:cNvSpPr txBox="1"/>
              <p:nvPr/>
            </p:nvSpPr>
            <p:spPr>
              <a:xfrm>
                <a:off x="1534687" y="-718962"/>
                <a:ext cx="1421224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C30F6841-EE26-107E-2B42-EEB7BDCC75F8}"/>
                  </a:ext>
                </a:extLst>
              </p:cNvPr>
              <p:cNvSpPr/>
              <p:nvPr/>
            </p:nvSpPr>
            <p:spPr>
              <a:xfrm rot="5400000">
                <a:off x="3186576" y="-842688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3BCCD8-ACF3-AB09-D27C-DADBAA93E405}"/>
                </a:ext>
              </a:extLst>
            </p:cNvPr>
            <p:cNvGrpSpPr/>
            <p:nvPr/>
          </p:nvGrpSpPr>
          <p:grpSpPr>
            <a:xfrm>
              <a:off x="923826" y="5822287"/>
              <a:ext cx="2950840" cy="707886"/>
              <a:chOff x="1289839" y="-718962"/>
              <a:chExt cx="2950840" cy="70788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A446EF-3E9E-35AD-06E1-58EAE8F2FAE8}"/>
                  </a:ext>
                </a:extLst>
              </p:cNvPr>
              <p:cNvSpPr txBox="1"/>
              <p:nvPr/>
            </p:nvSpPr>
            <p:spPr>
              <a:xfrm>
                <a:off x="1289839" y="-718962"/>
                <a:ext cx="1666072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loop control variable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Up Arrow 30">
                <a:extLst>
                  <a:ext uri="{FF2B5EF4-FFF2-40B4-BE49-F238E27FC236}">
                    <a16:creationId xmlns:a16="http://schemas.microsoft.com/office/drawing/2014/main" id="{C7ED141A-F36F-B054-B606-ED70E22800A8}"/>
                  </a:ext>
                </a:extLst>
              </p:cNvPr>
              <p:cNvSpPr/>
              <p:nvPr/>
            </p:nvSpPr>
            <p:spPr>
              <a:xfrm rot="5400000">
                <a:off x="3547148" y="-1294223"/>
                <a:ext cx="115585" cy="1271476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1F4877-5620-67CE-2167-89001CBD36B4}"/>
              </a:ext>
            </a:extLst>
          </p:cNvPr>
          <p:cNvSpPr txBox="1"/>
          <p:nvPr/>
        </p:nvSpPr>
        <p:spPr>
          <a:xfrm>
            <a:off x="3446221" y="477364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or more iterations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302D9A-0E32-2F33-A9E2-268F4DAA5F76}"/>
              </a:ext>
            </a:extLst>
          </p:cNvPr>
          <p:cNvGrpSpPr/>
          <p:nvPr/>
        </p:nvGrpSpPr>
        <p:grpSpPr>
          <a:xfrm>
            <a:off x="6297430" y="4759109"/>
            <a:ext cx="4714747" cy="1803056"/>
            <a:chOff x="6188010" y="4605435"/>
            <a:chExt cx="4714747" cy="180305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B7B0B13-F959-4A4D-A3E1-17A957E08A52}"/>
                </a:ext>
              </a:extLst>
            </p:cNvPr>
            <p:cNvSpPr/>
            <p:nvPr/>
          </p:nvSpPr>
          <p:spPr bwMode="auto">
            <a:xfrm>
              <a:off x="6188010" y="4919972"/>
              <a:ext cx="2886385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do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 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F976AB-C4CD-BCE5-075D-7703BDF5335F}"/>
                </a:ext>
              </a:extLst>
            </p:cNvPr>
            <p:cNvGrpSpPr/>
            <p:nvPr/>
          </p:nvGrpSpPr>
          <p:grpSpPr>
            <a:xfrm>
              <a:off x="8945441" y="5494183"/>
              <a:ext cx="1957316" cy="707886"/>
              <a:chOff x="230324" y="-1166064"/>
              <a:chExt cx="1957316" cy="70788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9A34AA-3E4F-2994-C724-750B3D00307A}"/>
                  </a:ext>
                </a:extLst>
              </p:cNvPr>
              <p:cNvSpPr txBox="1"/>
              <p:nvPr/>
            </p:nvSpPr>
            <p:spPr>
              <a:xfrm>
                <a:off x="762301" y="-1166064"/>
                <a:ext cx="1425339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Up Arrow 27">
                <a:extLst>
                  <a:ext uri="{FF2B5EF4-FFF2-40B4-BE49-F238E27FC236}">
                    <a16:creationId xmlns:a16="http://schemas.microsoft.com/office/drawing/2014/main" id="{6310D9B6-C0CA-80BA-56B4-BD3199ED3049}"/>
                  </a:ext>
                </a:extLst>
              </p:cNvPr>
              <p:cNvSpPr/>
              <p:nvPr/>
            </p:nvSpPr>
            <p:spPr>
              <a:xfrm rot="16200000">
                <a:off x="438520" y="-781959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368DE7-D715-43D3-BE00-96B5B817A6B1}"/>
                </a:ext>
              </a:extLst>
            </p:cNvPr>
            <p:cNvSpPr txBox="1"/>
            <p:nvPr/>
          </p:nvSpPr>
          <p:spPr>
            <a:xfrm>
              <a:off x="6581405" y="4605435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or more iterations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6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7" grpId="0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7604869" y="377856"/>
            <a:ext cx="3334479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844762" y="1020699"/>
            <a:ext cx="2647709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7DE30C-B5ED-33F1-696C-5985A04DA25A}"/>
              </a:ext>
            </a:extLst>
          </p:cNvPr>
          <p:cNvGrpSpPr/>
          <p:nvPr/>
        </p:nvGrpSpPr>
        <p:grpSpPr>
          <a:xfrm>
            <a:off x="5931510" y="722311"/>
            <a:ext cx="2377218" cy="707886"/>
            <a:chOff x="5931510" y="850127"/>
            <a:chExt cx="237721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931510" y="85012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662651" y="86590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12323B35-B355-BC99-6B85-8EB61D720C42}"/>
                </a:ext>
              </a:extLst>
            </p:cNvPr>
            <p:cNvSpPr/>
            <p:nvPr/>
          </p:nvSpPr>
          <p:spPr>
            <a:xfrm>
              <a:off x="8106427" y="911261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6EDCAB5-1B41-DCC9-539B-D7B720EB6B87}"/>
              </a:ext>
            </a:extLst>
          </p:cNvPr>
          <p:cNvGrpSpPr/>
          <p:nvPr/>
        </p:nvGrpSpPr>
        <p:grpSpPr>
          <a:xfrm>
            <a:off x="5959044" y="1620281"/>
            <a:ext cx="2327384" cy="707886"/>
            <a:chOff x="5959044" y="1748097"/>
            <a:chExt cx="2327384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959044" y="174809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690185" y="176387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8084127" y="1806275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CA1DACB-7A2B-2B2F-977B-EC404F53C7D9}"/>
              </a:ext>
            </a:extLst>
          </p:cNvPr>
          <p:cNvSpPr/>
          <p:nvPr/>
        </p:nvSpPr>
        <p:spPr bwMode="auto">
          <a:xfrm>
            <a:off x="7682724" y="3202632"/>
            <a:ext cx="2793397" cy="354514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81FC53F-155A-DE0A-E122-1338FC3C71AF}"/>
              </a:ext>
            </a:extLst>
          </p:cNvPr>
          <p:cNvSpPr/>
          <p:nvPr/>
        </p:nvSpPr>
        <p:spPr bwMode="auto">
          <a:xfrm>
            <a:off x="1668939" y="3805056"/>
            <a:ext cx="3017262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7DBD45-A174-7C4F-5EFF-8A18CF1B372A}"/>
              </a:ext>
            </a:extLst>
          </p:cNvPr>
          <p:cNvGrpSpPr/>
          <p:nvPr/>
        </p:nvGrpSpPr>
        <p:grpSpPr>
          <a:xfrm>
            <a:off x="6045311" y="3629688"/>
            <a:ext cx="2377218" cy="707886"/>
            <a:chOff x="6045311" y="3629688"/>
            <a:chExt cx="2377218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74927C-525D-E6B3-4C04-102396FD48D4}"/>
                </a:ext>
              </a:extLst>
            </p:cNvPr>
            <p:cNvSpPr txBox="1"/>
            <p:nvPr/>
          </p:nvSpPr>
          <p:spPr>
            <a:xfrm>
              <a:off x="6045311" y="362968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2B8553C6-C8DB-0FAA-CB1F-F0A4EFE0BC8D}"/>
                </a:ext>
              </a:extLst>
            </p:cNvPr>
            <p:cNvSpPr/>
            <p:nvPr/>
          </p:nvSpPr>
          <p:spPr>
            <a:xfrm rot="5400000">
              <a:off x="7776452" y="3645469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8B85DE86-982A-0C39-5A5D-0150B38C62C6}"/>
                </a:ext>
              </a:extLst>
            </p:cNvPr>
            <p:cNvSpPr/>
            <p:nvPr/>
          </p:nvSpPr>
          <p:spPr>
            <a:xfrm>
              <a:off x="8220228" y="369082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5F0C5B8-5007-D070-315B-300C9CC5E966}"/>
              </a:ext>
            </a:extLst>
          </p:cNvPr>
          <p:cNvGrpSpPr/>
          <p:nvPr/>
        </p:nvGrpSpPr>
        <p:grpSpPr>
          <a:xfrm>
            <a:off x="5986578" y="5344498"/>
            <a:ext cx="2331770" cy="707886"/>
            <a:chOff x="5986578" y="5344498"/>
            <a:chExt cx="2331770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72CE44-CFCE-76EC-9789-F0E9D765D958}"/>
                </a:ext>
              </a:extLst>
            </p:cNvPr>
            <p:cNvSpPr txBox="1"/>
            <p:nvPr/>
          </p:nvSpPr>
          <p:spPr>
            <a:xfrm>
              <a:off x="5986578" y="534449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9916ECBB-B89B-C521-10B0-48E1FFC909D5}"/>
                </a:ext>
              </a:extLst>
            </p:cNvPr>
            <p:cNvSpPr/>
            <p:nvPr/>
          </p:nvSpPr>
          <p:spPr>
            <a:xfrm rot="5400000">
              <a:off x="7683430" y="541605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CFEC0729-BC65-698F-6CE9-E675292CC2E4}"/>
                </a:ext>
              </a:extLst>
            </p:cNvPr>
            <p:cNvSpPr/>
            <p:nvPr/>
          </p:nvSpPr>
          <p:spPr>
            <a:xfrm>
              <a:off x="8116047" y="5443104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DEC0A8ED-95A3-185A-D4E2-71A0BACD392D}"/>
              </a:ext>
            </a:extLst>
          </p:cNvPr>
          <p:cNvSpPr/>
          <p:nvPr/>
        </p:nvSpPr>
        <p:spPr>
          <a:xfrm rot="5400000" flipH="1" flipV="1">
            <a:off x="570708" y="4509349"/>
            <a:ext cx="1660392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-Turn Arrow 28">
            <a:extLst>
              <a:ext uri="{FF2B5EF4-FFF2-40B4-BE49-F238E27FC236}">
                <a16:creationId xmlns:a16="http://schemas.microsoft.com/office/drawing/2014/main" id="{119A5EE6-412C-163E-3AEA-B5A6693284D1}"/>
              </a:ext>
            </a:extLst>
          </p:cNvPr>
          <p:cNvSpPr/>
          <p:nvPr/>
        </p:nvSpPr>
        <p:spPr>
          <a:xfrm rot="5400000" flipH="1">
            <a:off x="8996337" y="4054954"/>
            <a:ext cx="264516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8825FD5D-78FE-5D8D-E6D9-76D4068204B7}"/>
              </a:ext>
            </a:extLst>
          </p:cNvPr>
          <p:cNvSpPr/>
          <p:nvPr/>
        </p:nvSpPr>
        <p:spPr>
          <a:xfrm rot="5400000" flipH="1" flipV="1">
            <a:off x="1199547" y="1415843"/>
            <a:ext cx="938783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727C96A3-D068-4A87-3304-BB82A9D8A986}"/>
              </a:ext>
            </a:extLst>
          </p:cNvPr>
          <p:cNvSpPr/>
          <p:nvPr/>
        </p:nvSpPr>
        <p:spPr>
          <a:xfrm rot="5400000" flipH="1">
            <a:off x="9218978" y="961598"/>
            <a:ext cx="1609724" cy="857742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E78996-8E4A-A548-6208-73AFF911E24E}"/>
              </a:ext>
            </a:extLst>
          </p:cNvPr>
          <p:cNvGrpSpPr/>
          <p:nvPr/>
        </p:nvGrpSpPr>
        <p:grpSpPr>
          <a:xfrm>
            <a:off x="10101014" y="544140"/>
            <a:ext cx="1826764" cy="707886"/>
            <a:chOff x="4754529" y="4562340"/>
            <a:chExt cx="182676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2FBDB4-05CE-80B3-57AD-BA87637F5371}"/>
                </a:ext>
              </a:extLst>
            </p:cNvPr>
            <p:cNvSpPr txBox="1"/>
            <p:nvPr/>
          </p:nvSpPr>
          <p:spPr>
            <a:xfrm>
              <a:off x="5448519" y="4562340"/>
              <a:ext cx="113277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inverted test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1C4194C2-785C-00EE-2A46-BCB7C51F3EAD}"/>
                </a:ext>
              </a:extLst>
            </p:cNvPr>
            <p:cNvSpPr/>
            <p:nvPr/>
          </p:nvSpPr>
          <p:spPr>
            <a:xfrm rot="16200000">
              <a:off x="5036912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77443E6-0152-3361-8BE5-19FB68EF5866}"/>
              </a:ext>
            </a:extLst>
          </p:cNvPr>
          <p:cNvGrpSpPr/>
          <p:nvPr/>
        </p:nvGrpSpPr>
        <p:grpSpPr>
          <a:xfrm>
            <a:off x="6096000" y="4309656"/>
            <a:ext cx="2159490" cy="795527"/>
            <a:chOff x="6254361" y="3542047"/>
            <a:chExt cx="2159490" cy="7955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DBACB-0F19-31A7-35CA-BE0602DDBEB7}"/>
                </a:ext>
              </a:extLst>
            </p:cNvPr>
            <p:cNvSpPr txBox="1"/>
            <p:nvPr/>
          </p:nvSpPr>
          <p:spPr>
            <a:xfrm>
              <a:off x="6254361" y="3629688"/>
              <a:ext cx="1212173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if </a:t>
              </a:r>
              <a:r>
                <a:rPr lang="en-US" sz="2000" dirty="0" err="1">
                  <a:solidFill>
                    <a:schemeClr val="accent1"/>
                  </a:solidFill>
                </a:rPr>
                <a:t>stmt</a:t>
              </a:r>
              <a:r>
                <a:rPr lang="en-US" sz="2000" dirty="0">
                  <a:solidFill>
                    <a:schemeClr val="accent1"/>
                  </a:solidFill>
                </a:rPr>
                <a:t>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E1A49802-479A-73C9-85C9-0FE25675BF6F}"/>
                </a:ext>
              </a:extLst>
            </p:cNvPr>
            <p:cNvSpPr/>
            <p:nvPr/>
          </p:nvSpPr>
          <p:spPr>
            <a:xfrm rot="5400000" flipH="1">
              <a:off x="7776451" y="3533910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7E95614B-AC2A-625E-8F34-F11E8EA91AAD}"/>
                </a:ext>
              </a:extLst>
            </p:cNvPr>
            <p:cNvSpPr/>
            <p:nvPr/>
          </p:nvSpPr>
          <p:spPr>
            <a:xfrm>
              <a:off x="8211550" y="354204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931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/>
      <p:bldP spid="30" grpId="0" animBg="1"/>
      <p:bldP spid="32" grpId="0" animBg="1"/>
      <p:bldP spid="28" grpId="0" animBg="1"/>
      <p:bldP spid="29" grpId="0" animBg="1"/>
      <p:bldP spid="3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6986810" y="764008"/>
            <a:ext cx="3014946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U-Turn Arrow 31">
            <a:extLst>
              <a:ext uri="{FF2B5EF4-FFF2-40B4-BE49-F238E27FC236}">
                <a16:creationId xmlns:a16="http://schemas.microsoft.com/office/drawing/2014/main" id="{9B76E8AA-CB68-B8FF-AA0E-447ADFF99EA6}"/>
              </a:ext>
            </a:extLst>
          </p:cNvPr>
          <p:cNvSpPr/>
          <p:nvPr/>
        </p:nvSpPr>
        <p:spPr>
          <a:xfrm rot="5400000" flipH="1">
            <a:off x="8774611" y="1299324"/>
            <a:ext cx="199478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5C5221E-1C3C-E218-DDFE-B31C423352AB}"/>
              </a:ext>
            </a:extLst>
          </p:cNvPr>
          <p:cNvSpPr/>
          <p:nvPr/>
        </p:nvSpPr>
        <p:spPr bwMode="auto">
          <a:xfrm>
            <a:off x="6986810" y="3429000"/>
            <a:ext cx="3014946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343504" y="922361"/>
            <a:ext cx="3289610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2D711D-B2A9-2D26-A84F-F5E3023D7541}"/>
              </a:ext>
            </a:extLst>
          </p:cNvPr>
          <p:cNvGrpSpPr/>
          <p:nvPr/>
        </p:nvGrpSpPr>
        <p:grpSpPr>
          <a:xfrm>
            <a:off x="5376930" y="995589"/>
            <a:ext cx="2248534" cy="707888"/>
            <a:chOff x="5376930" y="995589"/>
            <a:chExt cx="2248534" cy="70788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376930" y="995589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131898" y="1209911"/>
              <a:ext cx="159822" cy="82731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A4FF75F-5DDA-1A78-E38A-3A941206408D}"/>
              </a:ext>
            </a:extLst>
          </p:cNvPr>
          <p:cNvGrpSpPr/>
          <p:nvPr/>
        </p:nvGrpSpPr>
        <p:grpSpPr>
          <a:xfrm>
            <a:off x="5399230" y="1816949"/>
            <a:ext cx="2327384" cy="732754"/>
            <a:chOff x="5399230" y="1816949"/>
            <a:chExt cx="2327384" cy="7327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399230" y="184181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079745" y="1801268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7524313" y="1816949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D42A7DA-2529-1003-650B-6D3D262B3251}"/>
              </a:ext>
            </a:extLst>
          </p:cNvPr>
          <p:cNvSpPr/>
          <p:nvPr/>
        </p:nvSpPr>
        <p:spPr bwMode="auto">
          <a:xfrm>
            <a:off x="1479678" y="3648734"/>
            <a:ext cx="301726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4DA839-081E-7702-B51A-CC7979DD22D2}"/>
              </a:ext>
            </a:extLst>
          </p:cNvPr>
          <p:cNvGrpSpPr/>
          <p:nvPr/>
        </p:nvGrpSpPr>
        <p:grpSpPr>
          <a:xfrm>
            <a:off x="5448519" y="4562340"/>
            <a:ext cx="2089787" cy="707886"/>
            <a:chOff x="5448519" y="4562340"/>
            <a:chExt cx="2089787" cy="70788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681A9E1-E17E-C6C5-95AA-ACFAB2336C67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0E8CE203-FBA0-E6F0-4970-2BC576DC994E}"/>
                </a:ext>
              </a:extLst>
            </p:cNvPr>
            <p:cNvSpPr/>
            <p:nvPr/>
          </p:nvSpPr>
          <p:spPr>
            <a:xfrm rot="5400000">
              <a:off x="7144364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32601B-5531-E038-0261-10101798EA54}"/>
              </a:ext>
            </a:extLst>
          </p:cNvPr>
          <p:cNvGrpSpPr/>
          <p:nvPr/>
        </p:nvGrpSpPr>
        <p:grpSpPr>
          <a:xfrm>
            <a:off x="5377195" y="5374196"/>
            <a:ext cx="2327384" cy="732754"/>
            <a:chOff x="5377195" y="5374196"/>
            <a:chExt cx="2327384" cy="73275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79DFF45-CE75-9B2F-7456-FA731B72A15E}"/>
                </a:ext>
              </a:extLst>
            </p:cNvPr>
            <p:cNvSpPr txBox="1"/>
            <p:nvPr/>
          </p:nvSpPr>
          <p:spPr>
            <a:xfrm>
              <a:off x="5377195" y="5399064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6" name="Up Arrow 65">
              <a:extLst>
                <a:ext uri="{FF2B5EF4-FFF2-40B4-BE49-F238E27FC236}">
                  <a16:creationId xmlns:a16="http://schemas.microsoft.com/office/drawing/2014/main" id="{E623BBC0-4906-D566-11BB-52290DFA1BA7}"/>
                </a:ext>
              </a:extLst>
            </p:cNvPr>
            <p:cNvSpPr/>
            <p:nvPr/>
          </p:nvSpPr>
          <p:spPr>
            <a:xfrm rot="5400000">
              <a:off x="7057710" y="5358515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52E9D958-5864-CA26-E32E-4BF3BD06F2A4}"/>
                </a:ext>
              </a:extLst>
            </p:cNvPr>
            <p:cNvSpPr/>
            <p:nvPr/>
          </p:nvSpPr>
          <p:spPr>
            <a:xfrm>
              <a:off x="7502278" y="5374196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08CD4A-8994-9046-70F4-B49DA699E272}"/>
              </a:ext>
            </a:extLst>
          </p:cNvPr>
          <p:cNvGrpSpPr/>
          <p:nvPr/>
        </p:nvGrpSpPr>
        <p:grpSpPr>
          <a:xfrm>
            <a:off x="8949289" y="1574359"/>
            <a:ext cx="3057304" cy="707886"/>
            <a:chOff x="3812439" y="4562340"/>
            <a:chExt cx="30573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49B17E-1172-ABDD-094D-3E5F4F4BC7E9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test is </a:t>
              </a:r>
              <a:r>
                <a:rPr lang="en-US" sz="2000" dirty="0">
                  <a:solidFill>
                    <a:srgbClr val="C00000"/>
                  </a:solidFill>
                </a:rPr>
                <a:t>not inverted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B9A43686-C05B-EBFA-15B6-3AC7AF64B427}"/>
                </a:ext>
              </a:extLst>
            </p:cNvPr>
            <p:cNvSpPr/>
            <p:nvPr/>
          </p:nvSpPr>
          <p:spPr>
            <a:xfrm rot="16200000">
              <a:off x="4565867" y="4405238"/>
              <a:ext cx="111559" cy="161841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E8BA201D-68D9-DA4B-0DFF-672DF51DC608}"/>
              </a:ext>
            </a:extLst>
          </p:cNvPr>
          <p:cNvSpPr/>
          <p:nvPr/>
        </p:nvSpPr>
        <p:spPr>
          <a:xfrm rot="5400000" flipH="1">
            <a:off x="8469519" y="4128504"/>
            <a:ext cx="2200397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U-Turn Arrow 32">
            <a:extLst>
              <a:ext uri="{FF2B5EF4-FFF2-40B4-BE49-F238E27FC236}">
                <a16:creationId xmlns:a16="http://schemas.microsoft.com/office/drawing/2014/main" id="{BFDC5E60-274D-F653-92BA-9C18BF892F0C}"/>
              </a:ext>
            </a:extLst>
          </p:cNvPr>
          <p:cNvSpPr/>
          <p:nvPr/>
        </p:nvSpPr>
        <p:spPr>
          <a:xfrm rot="5400000" flipH="1">
            <a:off x="3593455" y="1449659"/>
            <a:ext cx="1032025" cy="354795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64" grpId="0" animBg="1"/>
      <p:bldP spid="17" grpId="0"/>
      <p:bldP spid="56" grpId="0" animBg="1"/>
      <p:bldP spid="3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F70E383-A3C8-D54D-A029-70D74E7926B8}"/>
              </a:ext>
            </a:extLst>
          </p:cNvPr>
          <p:cNvGrpSpPr/>
          <p:nvPr/>
        </p:nvGrpSpPr>
        <p:grpSpPr>
          <a:xfrm>
            <a:off x="5444263" y="386520"/>
            <a:ext cx="6624289" cy="2628662"/>
            <a:chOff x="2912960" y="422591"/>
            <a:chExt cx="6624289" cy="2628662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BC8052A2-13F7-8247-8362-1AE4DFD13651}"/>
                </a:ext>
              </a:extLst>
            </p:cNvPr>
            <p:cNvSpPr/>
            <p:nvPr/>
          </p:nvSpPr>
          <p:spPr bwMode="auto">
            <a:xfrm>
              <a:off x="6603979" y="422591"/>
              <a:ext cx="2933270" cy="262866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r1, 0</a:t>
              </a: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	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block code</a:t>
              </a:r>
            </a:p>
            <a:p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r1, r1, 1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b 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1AB225BC-1966-8E41-A3C9-CCBD0E70D91D}"/>
                </a:ext>
              </a:extLst>
            </p:cNvPr>
            <p:cNvSpPr/>
            <p:nvPr/>
          </p:nvSpPr>
          <p:spPr>
            <a:xfrm>
              <a:off x="2912960" y="1855305"/>
              <a:ext cx="1005823" cy="5575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1889" y="2697886"/>
            <a:ext cx="5281618" cy="395953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counting loop </a:t>
            </a:r>
            <a:r>
              <a:rPr lang="en-US" dirty="0"/>
              <a:t>has </a:t>
            </a:r>
            <a:r>
              <a:rPr lang="en-US" dirty="0">
                <a:solidFill>
                  <a:srgbClr val="0070C0"/>
                </a:solidFill>
              </a:rPr>
              <a:t>three parts</a:t>
            </a:r>
            <a:r>
              <a:rPr lang="en-US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37440"/>
                </a:solidFill>
              </a:rPr>
              <a:t>Pre-loop</a:t>
            </a:r>
            <a:r>
              <a:rPr lang="en-US" dirty="0"/>
              <a:t> setup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Pre-test loop guard </a:t>
            </a:r>
            <a:r>
              <a:rPr lang="en-US" dirty="0"/>
              <a:t>conditions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Post-loop</a:t>
            </a:r>
            <a:r>
              <a:rPr lang="en-US" dirty="0"/>
              <a:t> update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Alternative: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move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Pre-test loop guard </a:t>
            </a:r>
            <a:r>
              <a:rPr lang="en-US" sz="2000" dirty="0">
                <a:solidFill>
                  <a:srgbClr val="2C895B"/>
                </a:solidFill>
              </a:rPr>
              <a:t>before the loop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post-test loop guard</a:t>
            </a:r>
          </a:p>
          <a:p>
            <a:pPr lvl="1"/>
            <a:r>
              <a:rPr lang="en-US" sz="2000" i="1" dirty="0">
                <a:solidFill>
                  <a:srgbClr val="F37440"/>
                </a:solidFill>
              </a:rPr>
              <a:t>converts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2C895B"/>
                </a:solidFill>
              </a:rPr>
              <a:t>do while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removes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unconditional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513373" y="1536112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94DF87-AA91-7A41-A094-48D3BA727D62}"/>
              </a:ext>
            </a:extLst>
          </p:cNvPr>
          <p:cNvGrpSpPr/>
          <p:nvPr/>
        </p:nvGrpSpPr>
        <p:grpSpPr>
          <a:xfrm>
            <a:off x="8826603" y="3212335"/>
            <a:ext cx="3245114" cy="3278039"/>
            <a:chOff x="8798063" y="3536395"/>
            <a:chExt cx="3245114" cy="327803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706E79A-8EBD-A241-9BC3-666617D2E9E6}"/>
                </a:ext>
              </a:extLst>
            </p:cNvPr>
            <p:cNvSpPr/>
            <p:nvPr/>
          </p:nvSpPr>
          <p:spPr bwMode="auto">
            <a:xfrm>
              <a:off x="8798063" y="3869066"/>
              <a:ext cx="3245114" cy="294536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r1, 0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block code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r1, r1, 1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BE183A-BD3D-1A41-937A-376A0A9ED824}"/>
                </a:ext>
              </a:extLst>
            </p:cNvPr>
            <p:cNvSpPr txBox="1"/>
            <p:nvPr/>
          </p:nvSpPr>
          <p:spPr>
            <a:xfrm>
              <a:off x="10390172" y="3536395"/>
              <a:ext cx="1508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70C0"/>
                  </a:solidFill>
                </a:rPr>
                <a:t>Alternative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1017505" y="623613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412881" y="666203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4110775" y="669277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8C1B-67A0-3071-49F6-E7B8519FE930}"/>
              </a:ext>
            </a:extLst>
          </p:cNvPr>
          <p:cNvGrpSpPr/>
          <p:nvPr/>
        </p:nvGrpSpPr>
        <p:grpSpPr>
          <a:xfrm>
            <a:off x="6740111" y="1991926"/>
            <a:ext cx="3005241" cy="400110"/>
            <a:chOff x="4476421" y="4702608"/>
            <a:chExt cx="3005241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A2AA33-584F-1C80-7434-D6165BB7D1FF}"/>
                </a:ext>
              </a:extLst>
            </p:cNvPr>
            <p:cNvSpPr txBox="1"/>
            <p:nvPr/>
          </p:nvSpPr>
          <p:spPr>
            <a:xfrm>
              <a:off x="4476421" y="4702608"/>
              <a:ext cx="210931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57" name="Up Arrow 56">
              <a:extLst>
                <a:ext uri="{FF2B5EF4-FFF2-40B4-BE49-F238E27FC236}">
                  <a16:creationId xmlns:a16="http://schemas.microsoft.com/office/drawing/2014/main" id="{B36BFBAB-5943-7D09-402C-0048A69A603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A1C24C-32ED-5174-579D-5E9CD3F0F12F}"/>
              </a:ext>
            </a:extLst>
          </p:cNvPr>
          <p:cNvGrpSpPr/>
          <p:nvPr/>
        </p:nvGrpSpPr>
        <p:grpSpPr>
          <a:xfrm>
            <a:off x="6911678" y="497464"/>
            <a:ext cx="2845183" cy="400110"/>
            <a:chOff x="4636479" y="4719754"/>
            <a:chExt cx="2845183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C526CB-A441-C064-38A5-487A63C4F991}"/>
                </a:ext>
              </a:extLst>
            </p:cNvPr>
            <p:cNvSpPr txBox="1"/>
            <p:nvPr/>
          </p:nvSpPr>
          <p:spPr>
            <a:xfrm>
              <a:off x="4636479" y="4719754"/>
              <a:ext cx="193185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 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C51A337F-DA63-5712-CBE7-E8180480EC4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D6BAAE-1C24-CAE3-3331-E3EC64F12C17}"/>
              </a:ext>
            </a:extLst>
          </p:cNvPr>
          <p:cNvGrpSpPr/>
          <p:nvPr/>
        </p:nvGrpSpPr>
        <p:grpSpPr>
          <a:xfrm>
            <a:off x="6254164" y="3551105"/>
            <a:ext cx="3205238" cy="400110"/>
            <a:chOff x="4276424" y="4651309"/>
            <a:chExt cx="3205238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D41878-B845-CC7C-DFD1-E6AC5D21EE4C}"/>
                </a:ext>
              </a:extLst>
            </p:cNvPr>
            <p:cNvSpPr txBox="1"/>
            <p:nvPr/>
          </p:nvSpPr>
          <p:spPr>
            <a:xfrm>
              <a:off x="4276424" y="4651309"/>
              <a:ext cx="23176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5DE0568C-C461-40B8-06E7-5B164F6BAC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423ACA-1099-91EE-C3C1-4910C4570DD3}"/>
              </a:ext>
            </a:extLst>
          </p:cNvPr>
          <p:cNvGrpSpPr/>
          <p:nvPr/>
        </p:nvGrpSpPr>
        <p:grpSpPr>
          <a:xfrm>
            <a:off x="6433152" y="5102971"/>
            <a:ext cx="3012025" cy="400110"/>
            <a:chOff x="4469637" y="4685456"/>
            <a:chExt cx="301202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F4F0F-EB37-AA69-FCE0-C07BFDAD05E3}"/>
                </a:ext>
              </a:extLst>
            </p:cNvPr>
            <p:cNvSpPr txBox="1"/>
            <p:nvPr/>
          </p:nvSpPr>
          <p:spPr>
            <a:xfrm>
              <a:off x="4469637" y="4685456"/>
              <a:ext cx="212443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3" name="Up Arrow 72">
              <a:extLst>
                <a:ext uri="{FF2B5EF4-FFF2-40B4-BE49-F238E27FC236}">
                  <a16:creationId xmlns:a16="http://schemas.microsoft.com/office/drawing/2014/main" id="{548F5135-21B4-C738-6732-84579D9AB6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3428F1-40BC-95C3-907D-858389CBEFD8}"/>
              </a:ext>
            </a:extLst>
          </p:cNvPr>
          <p:cNvGrpSpPr/>
          <p:nvPr/>
        </p:nvGrpSpPr>
        <p:grpSpPr>
          <a:xfrm>
            <a:off x="6336016" y="1169242"/>
            <a:ext cx="3546546" cy="591530"/>
            <a:chOff x="6175143" y="1169242"/>
            <a:chExt cx="3546546" cy="5915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B27EBFD-5E5F-17D2-F5D7-A0A3A99A6307}"/>
                </a:ext>
              </a:extLst>
            </p:cNvPr>
            <p:cNvGrpSpPr/>
            <p:nvPr/>
          </p:nvGrpSpPr>
          <p:grpSpPr>
            <a:xfrm>
              <a:off x="6175143" y="1254271"/>
              <a:ext cx="3332322" cy="400110"/>
              <a:chOff x="4149339" y="4679040"/>
              <a:chExt cx="3332322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B9192D-061A-1DE7-7102-551B316F93CC}"/>
                  </a:ext>
                </a:extLst>
              </p:cNvPr>
              <p:cNvSpPr txBox="1"/>
              <p:nvPr/>
            </p:nvSpPr>
            <p:spPr>
              <a:xfrm>
                <a:off x="4149339" y="4679040"/>
                <a:ext cx="2611359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Up Arrow 63">
                <a:extLst>
                  <a:ext uri="{FF2B5EF4-FFF2-40B4-BE49-F238E27FC236}">
                    <a16:creationId xmlns:a16="http://schemas.microsoft.com/office/drawing/2014/main" id="{1229BAFC-CE3F-BA08-891A-C78D95CE1C88}"/>
                  </a:ext>
                </a:extLst>
              </p:cNvPr>
              <p:cNvSpPr/>
              <p:nvPr/>
            </p:nvSpPr>
            <p:spPr>
              <a:xfrm rot="5400000">
                <a:off x="7069521" y="4547786"/>
                <a:ext cx="125767" cy="69851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A33DF842-A155-E632-6470-B087B23BFE5D}"/>
                </a:ext>
              </a:extLst>
            </p:cNvPr>
            <p:cNvSpPr/>
            <p:nvPr/>
          </p:nvSpPr>
          <p:spPr>
            <a:xfrm>
              <a:off x="9519388" y="116924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1B222-B75A-C468-469D-16E231558FBC}"/>
              </a:ext>
            </a:extLst>
          </p:cNvPr>
          <p:cNvGrpSpPr/>
          <p:nvPr/>
        </p:nvGrpSpPr>
        <p:grpSpPr>
          <a:xfrm>
            <a:off x="6348300" y="4035957"/>
            <a:ext cx="3220579" cy="591530"/>
            <a:chOff x="6204361" y="4035957"/>
            <a:chExt cx="3220579" cy="591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E6B34E-625F-EC05-2D0A-6BD33ACB17B0}"/>
                </a:ext>
              </a:extLst>
            </p:cNvPr>
            <p:cNvGrpSpPr/>
            <p:nvPr/>
          </p:nvGrpSpPr>
          <p:grpSpPr>
            <a:xfrm>
              <a:off x="6204361" y="4167466"/>
              <a:ext cx="3032139" cy="400110"/>
              <a:chOff x="4545997" y="4715162"/>
              <a:chExt cx="3032139" cy="40011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FE6DBC-8428-B370-D4A4-E6BE7B147BAA}"/>
                  </a:ext>
                </a:extLst>
              </p:cNvPr>
              <p:cNvSpPr txBox="1"/>
              <p:nvPr/>
            </p:nvSpPr>
            <p:spPr>
              <a:xfrm>
                <a:off x="4545997" y="4715162"/>
                <a:ext cx="2350908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Up Arrow 69">
                <a:extLst>
                  <a:ext uri="{FF2B5EF4-FFF2-40B4-BE49-F238E27FC236}">
                    <a16:creationId xmlns:a16="http://schemas.microsoft.com/office/drawing/2014/main" id="{CB4EF291-8CDE-1B53-D0E5-5A7CE6D90E97}"/>
                  </a:ext>
                </a:extLst>
              </p:cNvPr>
              <p:cNvSpPr/>
              <p:nvPr/>
            </p:nvSpPr>
            <p:spPr>
              <a:xfrm rot="5400000">
                <a:off x="7194178" y="4519417"/>
                <a:ext cx="120891" cy="64702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9CBB09A0-3D35-86F9-9A77-760C011393F0}"/>
                </a:ext>
              </a:extLst>
            </p:cNvPr>
            <p:cNvSpPr/>
            <p:nvPr/>
          </p:nvSpPr>
          <p:spPr>
            <a:xfrm>
              <a:off x="9222639" y="403595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C67E2-167B-9FAB-6389-0D47AE6A6442}"/>
              </a:ext>
            </a:extLst>
          </p:cNvPr>
          <p:cNvGrpSpPr/>
          <p:nvPr/>
        </p:nvGrpSpPr>
        <p:grpSpPr>
          <a:xfrm>
            <a:off x="5978298" y="5524400"/>
            <a:ext cx="3608647" cy="591530"/>
            <a:chOff x="5834359" y="5524400"/>
            <a:chExt cx="3608647" cy="5915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4B5141-E84B-F382-AD85-50539EC4967C}"/>
                </a:ext>
              </a:extLst>
            </p:cNvPr>
            <p:cNvGrpSpPr/>
            <p:nvPr/>
          </p:nvGrpSpPr>
          <p:grpSpPr>
            <a:xfrm>
              <a:off x="5834359" y="5657300"/>
              <a:ext cx="3388280" cy="400110"/>
              <a:chOff x="4097031" y="4668267"/>
              <a:chExt cx="3388280" cy="40011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0A9FA8-6A9A-B090-0AAB-57BF6B961F0C}"/>
                  </a:ext>
                </a:extLst>
              </p:cNvPr>
              <p:cNvSpPr txBox="1"/>
              <p:nvPr/>
            </p:nvSpPr>
            <p:spPr>
              <a:xfrm>
                <a:off x="4097031" y="4668267"/>
                <a:ext cx="2579290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FE5F1742-E546-6377-F488-ABD6B8184409}"/>
                  </a:ext>
                </a:extLst>
              </p:cNvPr>
              <p:cNvSpPr/>
              <p:nvPr/>
            </p:nvSpPr>
            <p:spPr>
              <a:xfrm rot="5400000">
                <a:off x="7011903" y="4420778"/>
                <a:ext cx="137828" cy="80898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3C71A212-D424-6968-8766-C3F342B7ED0A}"/>
                </a:ext>
              </a:extLst>
            </p:cNvPr>
            <p:cNvSpPr/>
            <p:nvPr/>
          </p:nvSpPr>
          <p:spPr>
            <a:xfrm>
              <a:off x="9240705" y="5524400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A7FAFF-5970-0545-AA8D-56DA1BF8A2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66527" y="2404449"/>
            <a:ext cx="10085967" cy="425994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// import the API declarations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writes c (demoted to a char)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endParaRPr lang="en-US" sz="2000" b="1" dirty="0">
              <a:solidFill>
                <a:srgbClr val="2C895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returns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either: </a:t>
            </a:r>
            <a:r>
              <a:rPr lang="en-US" sz="2000" dirty="0">
                <a:solidFill>
                  <a:srgbClr val="2C895B"/>
                </a:solidFill>
              </a:rPr>
              <a:t>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on success </a:t>
            </a:r>
            <a:r>
              <a:rPr lang="en-US" sz="2000" i="1" dirty="0">
                <a:solidFill>
                  <a:srgbClr val="FF0000"/>
                </a:solidFill>
              </a:rPr>
              <a:t>OR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rgbClr val="2C895B"/>
                </a:solidFill>
              </a:rPr>
              <a:t>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(a macro often defined as -1) on failure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% man 3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putchar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alt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(void); 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returns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the next input character (if present) </a:t>
            </a:r>
            <a:r>
              <a:rPr lang="en-US" sz="2000" b="1" dirty="0">
                <a:solidFill>
                  <a:srgbClr val="0070C0"/>
                </a:solidFill>
              </a:rPr>
              <a:t>promoted to an int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from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sz="20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% man 3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getchar</a:t>
            </a:r>
            <a:endParaRPr lang="en-US" altLang="en-US" sz="2000" dirty="0">
              <a:solidFill>
                <a:srgbClr val="0070C0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Make sure you use 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int variables </a:t>
            </a: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with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latin typeface="Helvetica" pitchFamily="2" charset="0"/>
              </a:rPr>
              <a:t>putchar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() </a:t>
            </a: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and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latin typeface="Helvetica" pitchFamily="2" charset="0"/>
              </a:rPr>
              <a:t>putchar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en-US" altLang="en-US" sz="2000" dirty="0">
                <a:solidFill>
                  <a:srgbClr val="0070C0"/>
                </a:solidFill>
                <a:latin typeface="Helvetica" pitchFamily="2" charset="0"/>
              </a:rPr>
              <a:t>Both functions return an int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because they must be able </a:t>
            </a:r>
            <a:r>
              <a:rPr lang="en-US" altLang="en-US" sz="2000" dirty="0">
                <a:solidFill>
                  <a:srgbClr val="2C895B"/>
                </a:solidFill>
              </a:rPr>
              <a:t>to return both valid chars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 indicate the 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EOF condition </a:t>
            </a:r>
            <a:r>
              <a:rPr lang="en-US" altLang="en-US" sz="2000" b="1" dirty="0"/>
              <a:t>(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-1) is outside the range of valid characters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28" y="84874"/>
            <a:ext cx="11414700" cy="526342"/>
          </a:xfrm>
        </p:spPr>
        <p:txBody>
          <a:bodyPr/>
          <a:lstStyle/>
          <a:p>
            <a:r>
              <a:rPr lang="en-US" dirty="0"/>
              <a:t>C Library Function API : Simple Character I/O – Used in PA3</a:t>
            </a:r>
            <a:endParaRPr lang="en-US" dirty="0">
              <a:solidFill>
                <a:srgbClr val="2C895B"/>
              </a:solidFill>
            </a:endParaRPr>
          </a:p>
        </p:txBody>
      </p:sp>
      <p:graphicFrame>
        <p:nvGraphicFramePr>
          <p:cNvPr id="4" name="Group 27">
            <a:extLst>
              <a:ext uri="{FF2B5EF4-FFF2-40B4-BE49-F238E27FC236}">
                <a16:creationId xmlns:a16="http://schemas.microsoft.com/office/drawing/2014/main" id="{D85E6FD7-4228-CC4B-B6A4-A872CB31630C}"/>
              </a:ext>
            </a:extLst>
          </p:cNvPr>
          <p:cNvGraphicFramePr>
            <a:graphicFrameLocks/>
          </p:cNvGraphicFramePr>
          <p:nvPr/>
        </p:nvGraphicFramePr>
        <p:xfrm>
          <a:off x="1290320" y="586219"/>
          <a:ext cx="10412852" cy="1737360"/>
        </p:xfrm>
        <a:graphic>
          <a:graphicData uri="http://schemas.openxmlformats.org/drawingml/2006/table">
            <a:tbl>
              <a:tblPr/>
              <a:tblGrid>
                <a:gridCol w="1854085">
                  <a:extLst>
                    <a:ext uri="{9D8B030D-6E8A-4147-A177-3AD203B41FA5}">
                      <a16:colId xmlns:a16="http://schemas.microsoft.com/office/drawing/2014/main" val="1520686472"/>
                    </a:ext>
                  </a:extLst>
                </a:gridCol>
                <a:gridCol w="8558767">
                  <a:extLst>
                    <a:ext uri="{9D8B030D-6E8A-4147-A177-3AD203B41FA5}">
                      <a16:colId xmlns:a16="http://schemas.microsoft.com/office/drawing/2014/main" val="3723702983"/>
                    </a:ext>
                  </a:extLst>
                </a:gridCol>
              </a:tblGrid>
              <a:tr h="454013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Operation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  Usage Examples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050779"/>
                  </a:ext>
                </a:extLst>
              </a:tr>
              <a:tr h="5937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Write a char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status; int c;</a:t>
                      </a:r>
                      <a:b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status =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putchar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(c);        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Writes to screen </a:t>
                      </a:r>
                      <a:r>
                        <a:rPr kumimoji="0" lang="en-US" altLang="en-US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stdout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027475"/>
                  </a:ext>
                </a:extLst>
              </a:tr>
              <a:tr h="5937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Read a char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int c;</a:t>
                      </a:r>
                      <a:b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c =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getchar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();              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Reads from keyboard stdin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87337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E4B5AC-6D9F-3C04-B026-71CE941A472B}"/>
              </a:ext>
            </a:extLst>
          </p:cNvPr>
          <p:cNvGrpSpPr/>
          <p:nvPr/>
        </p:nvGrpSpPr>
        <p:grpSpPr>
          <a:xfrm>
            <a:off x="50999" y="3039762"/>
            <a:ext cx="2016698" cy="3050348"/>
            <a:chOff x="1171105" y="3157037"/>
            <a:chExt cx="2016698" cy="305034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933AE5E-D10C-580A-03CA-30933B0C15C5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66511" y="3157037"/>
              <a:ext cx="1121292" cy="465025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D32F47-EF93-C897-4E79-E9A3B1941FBF}"/>
                </a:ext>
              </a:extLst>
            </p:cNvPr>
            <p:cNvSpPr txBox="1"/>
            <p:nvPr/>
          </p:nvSpPr>
          <p:spPr>
            <a:xfrm>
              <a:off x="1171105" y="3622062"/>
              <a:ext cx="1790812" cy="258532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Why is character I/O using an int?</a:t>
              </a:r>
            </a:p>
            <a:p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Answer: Needs to indicate an EOF (-1) condition that is not a valid char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799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EBDF-B7CF-327C-CA94-64E4B80129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69963" y="4631652"/>
            <a:ext cx="5534647" cy="187921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Nest loop blocks as you would in C or Java</a:t>
            </a:r>
          </a:p>
          <a:p>
            <a:r>
              <a:rPr lang="en-US" dirty="0">
                <a:solidFill>
                  <a:srgbClr val="FF0000"/>
                </a:solidFill>
              </a:rPr>
              <a:t>Do not branch into the middle of a loop</a:t>
            </a:r>
            <a:r>
              <a:rPr lang="en-US" dirty="0"/>
              <a:t>, this is hard to read and is prone to errors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F1E24-14E0-DF48-C5A6-7B55A6F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727E7E-53DB-F121-0CD0-FBB8E6127D38}"/>
              </a:ext>
            </a:extLst>
          </p:cNvPr>
          <p:cNvSpPr/>
          <p:nvPr/>
        </p:nvSpPr>
        <p:spPr bwMode="auto">
          <a:xfrm>
            <a:off x="810538" y="889830"/>
            <a:ext cx="457973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0;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 = r0 +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+ r1;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r5 = r0;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A7C7-E7C6-14D1-188B-4990677A51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8944E4-BB63-7FA4-CB86-ACCEC3E1F6ED}"/>
              </a:ext>
            </a:extLst>
          </p:cNvPr>
          <p:cNvGrpSpPr/>
          <p:nvPr/>
        </p:nvGrpSpPr>
        <p:grpSpPr>
          <a:xfrm>
            <a:off x="5884333" y="95561"/>
            <a:ext cx="5956410" cy="6682442"/>
            <a:chOff x="6121409" y="0"/>
            <a:chExt cx="5956410" cy="668244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4B9F323-1204-F356-3F9B-BA9DA43534F9}"/>
                </a:ext>
              </a:extLst>
            </p:cNvPr>
            <p:cNvSpPr/>
            <p:nvPr/>
          </p:nvSpPr>
          <p:spPr bwMode="auto">
            <a:xfrm>
              <a:off x="6480855" y="0"/>
              <a:ext cx="5596964" cy="668244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r3, 0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r3, 10	// loop guard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Lendfor</a:t>
              </a:r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r0, 0</a:t>
              </a:r>
            </a:p>
            <a:p>
              <a:endPara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r0, r0, r1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r1, r1, 1</a:t>
              </a:r>
            </a:p>
            <a:p>
              <a:endPara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   // loop guard</a:t>
              </a:r>
            </a:p>
            <a:p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20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fall through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r2, r2, r1 </a:t>
              </a:r>
            </a:p>
            <a:p>
              <a:endPara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r3, r3, 1 // loop iteration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b 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endPara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Lendfor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r5, r0</a:t>
              </a:r>
            </a:p>
          </p:txBody>
        </p:sp>
        <p:sp>
          <p:nvSpPr>
            <p:cNvPr id="11" name="U-Turn Arrow 10">
              <a:extLst>
                <a:ext uri="{FF2B5EF4-FFF2-40B4-BE49-F238E27FC236}">
                  <a16:creationId xmlns:a16="http://schemas.microsoft.com/office/drawing/2014/main" id="{C5294C25-3E79-9E46-4E5E-80B056787D13}"/>
                </a:ext>
              </a:extLst>
            </p:cNvPr>
            <p:cNvSpPr/>
            <p:nvPr/>
          </p:nvSpPr>
          <p:spPr>
            <a:xfrm rot="5400000" flipH="1" flipV="1">
              <a:off x="5941755" y="2821755"/>
              <a:ext cx="1621926" cy="835743"/>
            </a:xfrm>
            <a:prstGeom prst="uturnArrow">
              <a:avLst>
                <a:gd name="adj1" fmla="val 4865"/>
                <a:gd name="adj2" fmla="val 7510"/>
                <a:gd name="adj3" fmla="val 20789"/>
                <a:gd name="adj4" fmla="val 42454"/>
                <a:gd name="adj5" fmla="val 436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U-Turn Arrow 13">
              <a:extLst>
                <a:ext uri="{FF2B5EF4-FFF2-40B4-BE49-F238E27FC236}">
                  <a16:creationId xmlns:a16="http://schemas.microsoft.com/office/drawing/2014/main" id="{2E8498B2-AB69-45F8-EE43-0F6AB87B08D5}"/>
                </a:ext>
              </a:extLst>
            </p:cNvPr>
            <p:cNvSpPr/>
            <p:nvPr/>
          </p:nvSpPr>
          <p:spPr>
            <a:xfrm rot="5400000" flipH="1" flipV="1">
              <a:off x="3971118" y="2654791"/>
              <a:ext cx="5349762" cy="1049180"/>
            </a:xfrm>
            <a:prstGeom prst="uturnArrow">
              <a:avLst>
                <a:gd name="adj1" fmla="val 4865"/>
                <a:gd name="adj2" fmla="val 7510"/>
                <a:gd name="adj3" fmla="val 20789"/>
                <a:gd name="adj4" fmla="val 42454"/>
                <a:gd name="adj5" fmla="val 62999"/>
              </a:avLst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FEB324A9-5723-D82F-C407-B386A594D293}"/>
              </a:ext>
            </a:extLst>
          </p:cNvPr>
          <p:cNvSpPr/>
          <p:nvPr/>
        </p:nvSpPr>
        <p:spPr>
          <a:xfrm rot="5400000" flipH="1" flipV="1">
            <a:off x="1011939" y="2175255"/>
            <a:ext cx="647538" cy="437536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6F2BA2-C8BF-7C1A-E8A6-60C46E5E46F2}"/>
              </a:ext>
            </a:extLst>
          </p:cNvPr>
          <p:cNvSpPr/>
          <p:nvPr/>
        </p:nvSpPr>
        <p:spPr>
          <a:xfrm rot="5400000" flipH="1" flipV="1">
            <a:off x="-720389" y="2269837"/>
            <a:ext cx="2898142" cy="46421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867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64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2945-4DA8-2241-9983-3B4C73F4FD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99127" y="3024637"/>
            <a:ext cx="8377382" cy="353752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Boolean operators </a:t>
            </a:r>
            <a:r>
              <a:rPr lang="en-US" b="1" dirty="0">
                <a:solidFill>
                  <a:srgbClr val="0070C0"/>
                </a:solidFill>
              </a:rPr>
              <a:t>act on the entire value not the individual bits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&amp; versus &amp;&amp;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 &amp;   0x01 = 0x00 (bitwise)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0x10 &amp;&amp;  0x01 = 0x01 (Boolean)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versus ~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~0x01 = 0xfffffffe (bitwise)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!0x01 = 0x0 (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Booelan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53683-553A-A54D-8D06-10ED28E0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versus C Boolean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ECF5A-EFE8-4D4E-8238-18330D2A1D88}"/>
              </a:ext>
            </a:extLst>
          </p:cNvPr>
          <p:cNvGraphicFramePr>
            <a:graphicFrameLocks noGrp="1"/>
          </p:cNvGraphicFramePr>
          <p:nvPr/>
        </p:nvGraphicFramePr>
        <p:xfrm>
          <a:off x="1099127" y="1251619"/>
          <a:ext cx="8377382" cy="13164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AND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AND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OR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OR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NOT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!b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~b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97150-021F-554C-A2A6-5993110CD7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428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89"/>
            <a:ext cx="11313710" cy="15182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Rd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/>
        </p:nvGraphicFramePr>
        <p:xfrm>
          <a:off x="311217" y="3928100"/>
          <a:ext cx="11479730" cy="2722246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1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113804231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</a:rPr>
                        <a:t>C Syntax</a:t>
                      </a: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Arm &lt;op&gt; Syntax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Op2: either register or constant value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&amp;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and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 Clear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each bit in Op2 that is a 1, the same bit in R</a:t>
                      </a:r>
                      <a:r>
                        <a:rPr lang="en-US" sz="1800" baseline="-25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, is cleared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&amp; ~b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bic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~Op2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0698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orr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|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^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eor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^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412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The act (operation) of </a:t>
            </a:r>
            <a:r>
              <a:rPr lang="en-US" i="1" dirty="0">
                <a:solidFill>
                  <a:schemeClr val="accent3"/>
                </a:solidFill>
              </a:rPr>
              <a:t>Masking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36969" y="682285"/>
            <a:ext cx="8828506" cy="597284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endParaRPr lang="en-US" sz="14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 with a specific op: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| c; // in C)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^ c; // in C)</a:t>
            </a:r>
            <a:endParaRPr lang="en-US" sz="20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bic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clears it            (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b &amp; ~c; // in C)</a:t>
            </a:r>
            <a:endParaRPr lang="en-US" sz="20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&amp; c; // in 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603D4-DC5C-EF40-8CE4-A6810AD190B8}"/>
              </a:ext>
            </a:extLst>
          </p:cNvPr>
          <p:cNvGraphicFramePr>
            <a:graphicFrameLocks noGrp="1"/>
          </p:cNvGraphicFramePr>
          <p:nvPr/>
        </p:nvGraphicFramePr>
        <p:xfrm>
          <a:off x="1303505" y="961380"/>
          <a:ext cx="7129979" cy="2554430"/>
        </p:xfrm>
        <a:graphic>
          <a:graphicData uri="http://schemas.openxmlformats.org/drawingml/2006/table">
            <a:tbl>
              <a:tblPr firstRow="1" firstCol="1" bandRow="1"/>
              <a:tblGrid>
                <a:gridCol w="1346093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85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Extracting (Isolate) a Field of Bits with a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94EA53-77FE-010A-389A-64D7BBC6F41C}"/>
              </a:ext>
            </a:extLst>
          </p:cNvPr>
          <p:cNvSpPr txBox="1">
            <a:spLocks/>
          </p:cNvSpPr>
          <p:nvPr/>
        </p:nvSpPr>
        <p:spPr>
          <a:xfrm>
            <a:off x="551864" y="1228122"/>
            <a:ext cx="5482487" cy="1846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200" dirty="0">
                <a:cs typeface="Courier New" panose="02070309020205020404" pitchFamily="49" charset="0"/>
              </a:rPr>
              <a:t>of r2 into r1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11709-9B1A-78F3-2215-C80C758A1157}"/>
              </a:ext>
            </a:extLst>
          </p:cNvPr>
          <p:cNvGrpSpPr/>
          <p:nvPr/>
        </p:nvGrpSpPr>
        <p:grpSpPr>
          <a:xfrm>
            <a:off x="769231" y="3290838"/>
            <a:ext cx="4632115" cy="2577947"/>
            <a:chOff x="6698194" y="2222576"/>
            <a:chExt cx="4632115" cy="2577947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51A1824-DEDD-4E0B-363A-41A45AB4C3E9}"/>
                </a:ext>
              </a:extLst>
            </p:cNvPr>
            <p:cNvSpPr txBox="1">
              <a:spLocks/>
            </p:cNvSpPr>
            <p:nvPr/>
          </p:nvSpPr>
          <p:spPr>
            <a:xfrm>
              <a:off x="6698194" y="2222576"/>
              <a:ext cx="4632115" cy="25779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DEA6D-4E0E-5430-0BC7-DA8703F8E382}"/>
                </a:ext>
              </a:extLst>
            </p:cNvPr>
            <p:cNvCxnSpPr/>
            <p:nvPr/>
          </p:nvCxnSpPr>
          <p:spPr>
            <a:xfrm>
              <a:off x="9248987" y="361407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403DA0-D6B8-E814-DF68-2C594E52BA55}"/>
                </a:ext>
              </a:extLst>
            </p:cNvPr>
            <p:cNvCxnSpPr/>
            <p:nvPr/>
          </p:nvCxnSpPr>
          <p:spPr>
            <a:xfrm>
              <a:off x="9625122" y="358489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88785-33E4-FA6E-63AE-3CBC927654AD}"/>
                </a:ext>
              </a:extLst>
            </p:cNvPr>
            <p:cNvCxnSpPr/>
            <p:nvPr/>
          </p:nvCxnSpPr>
          <p:spPr>
            <a:xfrm>
              <a:off x="9248987" y="263800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8B9225-2181-96C7-1146-25EAAABD344C}"/>
                </a:ext>
              </a:extLst>
            </p:cNvPr>
            <p:cNvCxnSpPr/>
            <p:nvPr/>
          </p:nvCxnSpPr>
          <p:spPr>
            <a:xfrm>
              <a:off x="9625122" y="2608818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13D8C-F68D-F692-9846-E0F31114260A}"/>
                </a:ext>
              </a:extLst>
            </p:cNvPr>
            <p:cNvSpPr txBox="1"/>
            <p:nvPr/>
          </p:nvSpPr>
          <p:spPr>
            <a:xfrm>
              <a:off x="9625122" y="371011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34F63E-FA7C-2F6E-0863-955043BBE1E2}"/>
                </a:ext>
              </a:extLst>
            </p:cNvPr>
            <p:cNvCxnSpPr/>
            <p:nvPr/>
          </p:nvCxnSpPr>
          <p:spPr>
            <a:xfrm>
              <a:off x="8369888" y="36269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56967F-DFCB-4F52-7830-3F8CBA404E25}"/>
                </a:ext>
              </a:extLst>
            </p:cNvPr>
            <p:cNvCxnSpPr/>
            <p:nvPr/>
          </p:nvCxnSpPr>
          <p:spPr>
            <a:xfrm>
              <a:off x="8746023" y="3597797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B37F60-CF0C-300F-901E-CD6C9F2B2115}"/>
                </a:ext>
              </a:extLst>
            </p:cNvPr>
            <p:cNvCxnSpPr/>
            <p:nvPr/>
          </p:nvCxnSpPr>
          <p:spPr>
            <a:xfrm>
              <a:off x="8369888" y="26509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4F32634-717E-A1CD-26EC-56E7EFF7C99A}"/>
                </a:ext>
              </a:extLst>
            </p:cNvPr>
            <p:cNvCxnSpPr/>
            <p:nvPr/>
          </p:nvCxnSpPr>
          <p:spPr>
            <a:xfrm>
              <a:off x="8746023" y="262172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439FA-8270-49E9-3C15-5A63E1F8E4CD}"/>
                </a:ext>
              </a:extLst>
            </p:cNvPr>
            <p:cNvSpPr txBox="1"/>
            <p:nvPr/>
          </p:nvSpPr>
          <p:spPr>
            <a:xfrm>
              <a:off x="6915643" y="3758462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E56F8-CAAD-E9D9-F30D-EFA8CD4ABBBD}"/>
              </a:ext>
            </a:extLst>
          </p:cNvPr>
          <p:cNvSpPr txBox="1">
            <a:spLocks/>
          </p:cNvSpPr>
          <p:nvPr/>
        </p:nvSpPr>
        <p:spPr>
          <a:xfrm>
            <a:off x="6645221" y="2372999"/>
            <a:ext cx="4632115" cy="251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000" dirty="0">
                <a:cs typeface="Courier New" panose="02070309020205020404" pitchFamily="49" charset="0"/>
              </a:rPr>
              <a:t>of r2 into r1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ab ab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r1, r2, 0xff000000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0xff000000; 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6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MOD %&lt;power of 2&gt;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9EBB15-3438-3947-A9A7-7D52224835D2}"/>
              </a:ext>
            </a:extLst>
          </p:cNvPr>
          <p:cNvSpPr txBox="1">
            <a:spLocks/>
          </p:cNvSpPr>
          <p:nvPr/>
        </p:nvSpPr>
        <p:spPr>
          <a:xfrm>
            <a:off x="264222" y="2213273"/>
            <a:ext cx="5993330" cy="1366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remainder (mod): </a:t>
            </a:r>
            <a:r>
              <a:rPr lang="en-US" sz="1800" b="1" dirty="0">
                <a:solidFill>
                  <a:schemeClr val="accent5"/>
                </a:solidFill>
                <a:cs typeface="Courier New" panose="02070309020205020404" pitchFamily="49" charset="0"/>
              </a:rPr>
              <a:t>num % d </a:t>
            </a:r>
            <a:r>
              <a:rPr lang="en-US" sz="1800" dirty="0">
                <a:cs typeface="Courier New" panose="02070309020205020404" pitchFamily="49" charset="0"/>
              </a:rPr>
              <a:t>where </a:t>
            </a:r>
            <a:r>
              <a:rPr lang="en-US" sz="1800" dirty="0"/>
              <a:t>num ≥ 0 and d = 2</a:t>
            </a:r>
            <a:r>
              <a:rPr lang="en-US" sz="1800" baseline="30000" dirty="0"/>
              <a:t>k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  <a:r>
              <a:rPr lang="en-US" sz="18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-1 so for mod 16, mask = 16 -1 = 15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11102" y="424910"/>
            <a:ext cx="5516676" cy="2776704"/>
            <a:chOff x="6527481" y="424910"/>
            <a:chExt cx="5516676" cy="277670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27481" y="424910"/>
              <a:ext cx="5516676" cy="27767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%2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641000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153EF-4F6C-FE21-AFD8-7659536852E7}"/>
              </a:ext>
            </a:extLst>
          </p:cNvPr>
          <p:cNvGrpSpPr/>
          <p:nvPr/>
        </p:nvGrpSpPr>
        <p:grpSpPr>
          <a:xfrm>
            <a:off x="6577769" y="3820872"/>
            <a:ext cx="5005820" cy="2741293"/>
            <a:chOff x="6411623" y="3157874"/>
            <a:chExt cx="5005820" cy="2741293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D01F3C55-F13C-9BC2-60EC-9D26B232E922}"/>
                </a:ext>
              </a:extLst>
            </p:cNvPr>
            <p:cNvSpPr txBox="1">
              <a:spLocks/>
            </p:cNvSpPr>
            <p:nvPr/>
          </p:nvSpPr>
          <p:spPr>
            <a:xfrm>
              <a:off x="6411623" y="3157874"/>
              <a:ext cx="5005820" cy="27412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Mod 16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</a:t>
              </a: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FE0A4C-B9D4-F0FD-A5BA-F0F5F7C54D1A}"/>
                </a:ext>
              </a:extLst>
            </p:cNvPr>
            <p:cNvCxnSpPr/>
            <p:nvPr/>
          </p:nvCxnSpPr>
          <p:spPr>
            <a:xfrm>
              <a:off x="8788329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66F68C-E987-2EA8-9F0C-FB790A7C82AC}"/>
                </a:ext>
              </a:extLst>
            </p:cNvPr>
            <p:cNvCxnSpPr/>
            <p:nvPr/>
          </p:nvCxnSpPr>
          <p:spPr>
            <a:xfrm>
              <a:off x="9164464" y="4832831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C6A28A-DB58-0B79-C1EB-CE60B7938C8D}"/>
                </a:ext>
              </a:extLst>
            </p:cNvPr>
            <p:cNvCxnSpPr/>
            <p:nvPr/>
          </p:nvCxnSpPr>
          <p:spPr>
            <a:xfrm>
              <a:off x="8788329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F420E6-AD3A-DEA5-912B-3F6A88882D42}"/>
                </a:ext>
              </a:extLst>
            </p:cNvPr>
            <p:cNvCxnSpPr/>
            <p:nvPr/>
          </p:nvCxnSpPr>
          <p:spPr>
            <a:xfrm>
              <a:off x="9164464" y="385675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DAED6-CA49-8394-C2A8-0CC557117273}"/>
                </a:ext>
              </a:extLst>
            </p:cNvPr>
            <p:cNvSpPr txBox="1"/>
            <p:nvPr/>
          </p:nvSpPr>
          <p:spPr>
            <a:xfrm>
              <a:off x="6456617" y="49418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2FB1DC-EBD7-CEE4-67CE-C266F0D9EC16}"/>
                </a:ext>
              </a:extLst>
            </p:cNvPr>
            <p:cNvCxnSpPr/>
            <p:nvPr/>
          </p:nvCxnSpPr>
          <p:spPr>
            <a:xfrm>
              <a:off x="8025962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AD578C-FC02-1962-D9C0-07E160C4FC52}"/>
                </a:ext>
              </a:extLst>
            </p:cNvPr>
            <p:cNvCxnSpPr/>
            <p:nvPr/>
          </p:nvCxnSpPr>
          <p:spPr>
            <a:xfrm>
              <a:off x="8421552" y="4832831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2361FE-5536-EFB9-B126-6F9454B8A8F4}"/>
                </a:ext>
              </a:extLst>
            </p:cNvPr>
            <p:cNvCxnSpPr/>
            <p:nvPr/>
          </p:nvCxnSpPr>
          <p:spPr>
            <a:xfrm>
              <a:off x="802596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7F4BAB-A456-3C8B-F4EF-4154FFD3D105}"/>
                </a:ext>
              </a:extLst>
            </p:cNvPr>
            <p:cNvCxnSpPr/>
            <p:nvPr/>
          </p:nvCxnSpPr>
          <p:spPr>
            <a:xfrm>
              <a:off x="842155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739F41-B233-C131-980D-7647099832A2}"/>
                </a:ext>
              </a:extLst>
            </p:cNvPr>
            <p:cNvSpPr txBox="1"/>
            <p:nvPr/>
          </p:nvSpPr>
          <p:spPr>
            <a:xfrm>
              <a:off x="9508135" y="494180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45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1" y="17221"/>
            <a:ext cx="5667436" cy="989514"/>
          </a:xfrm>
        </p:spPr>
        <p:txBody>
          <a:bodyPr/>
          <a:lstStyle/>
          <a:p>
            <a:r>
              <a:rPr lang="en-US" dirty="0"/>
              <a:t>Flipping bits: bit toggle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Used in PA8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8E09E5-9AC4-CD4E-8C0C-46EF01EF3FFD}"/>
              </a:ext>
            </a:extLst>
          </p:cNvPr>
          <p:cNvSpPr txBox="1">
            <a:spLocks/>
          </p:cNvSpPr>
          <p:nvPr/>
        </p:nvSpPr>
        <p:spPr>
          <a:xfrm>
            <a:off x="292465" y="1035388"/>
            <a:ext cx="5499429" cy="291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invert (</a:t>
            </a:r>
            <a:r>
              <a:rPr lang="en-US" sz="2200" i="1" dirty="0">
                <a:solidFill>
                  <a:srgbClr val="7030A0"/>
                </a:solidFill>
                <a:cs typeface="Courier New" panose="02070309020205020404" pitchFamily="49" charset="0"/>
              </a:rPr>
              <a:t>flip</a:t>
            </a:r>
            <a:r>
              <a:rPr lang="en-US" sz="2200" dirty="0">
                <a:cs typeface="Courier New" panose="02070309020205020404" pitchFamily="49" charset="0"/>
              </a:rPr>
              <a:t>)  bits 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bit toggle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 When applied twice, it returns the original value (symmetric encoding)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mask of all 1's is a 1's compliment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D7914-81C5-FB9B-7D7B-C7BB08BC90CA}"/>
              </a:ext>
            </a:extLst>
          </p:cNvPr>
          <p:cNvGrpSpPr/>
          <p:nvPr/>
        </p:nvGrpSpPr>
        <p:grpSpPr>
          <a:xfrm>
            <a:off x="6822136" y="324539"/>
            <a:ext cx="5204066" cy="2992240"/>
            <a:chOff x="7078457" y="-247141"/>
            <a:chExt cx="5204066" cy="2992240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E0A7040-4A58-6867-801E-755236B8946D}"/>
                </a:ext>
              </a:extLst>
            </p:cNvPr>
            <p:cNvSpPr txBox="1">
              <a:spLocks/>
            </p:cNvSpPr>
            <p:nvPr/>
          </p:nvSpPr>
          <p:spPr>
            <a:xfrm>
              <a:off x="7078457" y="-247141"/>
              <a:ext cx="4487983" cy="2992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invert (</a:t>
              </a:r>
              <a:r>
                <a:rPr lang="en-US" sz="2000" i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flip</a:t>
              </a:r>
              <a:r>
                <a:rPr lang="en-US" sz="2000" dirty="0">
                  <a:cs typeface="Courier New" panose="02070309020205020404" pitchFamily="49" charset="0"/>
                </a:rPr>
                <a:t>)  the lower 8-bits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70D93-F240-38C3-B5A5-0732076F9F55}"/>
                </a:ext>
              </a:extLst>
            </p:cNvPr>
            <p:cNvCxnSpPr/>
            <p:nvPr/>
          </p:nvCxnSpPr>
          <p:spPr>
            <a:xfrm>
              <a:off x="9641904" y="163747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27DFB-1139-A7C6-1DF0-E72D33F22A59}"/>
                </a:ext>
              </a:extLst>
            </p:cNvPr>
            <p:cNvCxnSpPr/>
            <p:nvPr/>
          </p:nvCxnSpPr>
          <p:spPr>
            <a:xfrm>
              <a:off x="10018039" y="160829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5BFE21-7329-D784-883F-EB3CC27947CA}"/>
                </a:ext>
              </a:extLst>
            </p:cNvPr>
            <p:cNvCxnSpPr/>
            <p:nvPr/>
          </p:nvCxnSpPr>
          <p:spPr>
            <a:xfrm>
              <a:off x="9641904" y="66140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988C4F-78E8-3F9C-E374-4E1A224DEB5B}"/>
                </a:ext>
              </a:extLst>
            </p:cNvPr>
            <p:cNvCxnSpPr/>
            <p:nvPr/>
          </p:nvCxnSpPr>
          <p:spPr>
            <a:xfrm>
              <a:off x="10018039" y="63222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0F4701-A5DE-9DCA-2AC2-7AD7A4E37D6B}"/>
                </a:ext>
              </a:extLst>
            </p:cNvPr>
            <p:cNvSpPr txBox="1"/>
            <p:nvPr/>
          </p:nvSpPr>
          <p:spPr>
            <a:xfrm>
              <a:off x="10018039" y="17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C2D775-13BD-0BD4-E467-4722D3FCF71C}"/>
                </a:ext>
              </a:extLst>
            </p:cNvPr>
            <p:cNvCxnSpPr/>
            <p:nvPr/>
          </p:nvCxnSpPr>
          <p:spPr>
            <a:xfrm>
              <a:off x="8762805" y="165038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09B3A-1932-4F7E-6D23-48F09789BD0A}"/>
                </a:ext>
              </a:extLst>
            </p:cNvPr>
            <p:cNvCxnSpPr/>
            <p:nvPr/>
          </p:nvCxnSpPr>
          <p:spPr>
            <a:xfrm>
              <a:off x="9138940" y="162120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364A7C-36FC-7582-7396-64989F12E3D8}"/>
                </a:ext>
              </a:extLst>
            </p:cNvPr>
            <p:cNvCxnSpPr/>
            <p:nvPr/>
          </p:nvCxnSpPr>
          <p:spPr>
            <a:xfrm>
              <a:off x="8762805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6609C-94A4-2428-C3BB-1E080CFD8F5C}"/>
                </a:ext>
              </a:extLst>
            </p:cNvPr>
            <p:cNvCxnSpPr/>
            <p:nvPr/>
          </p:nvCxnSpPr>
          <p:spPr>
            <a:xfrm>
              <a:off x="9138940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236E5-9193-C472-8714-D33EA61ED0AD}"/>
                </a:ext>
              </a:extLst>
            </p:cNvPr>
            <p:cNvSpPr txBox="1"/>
            <p:nvPr/>
          </p:nvSpPr>
          <p:spPr>
            <a:xfrm>
              <a:off x="7308560" y="1781866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7F08ED-C114-C1AF-75FB-3F7746FDCF16}"/>
                </a:ext>
              </a:extLst>
            </p:cNvPr>
            <p:cNvSpPr txBox="1"/>
            <p:nvPr/>
          </p:nvSpPr>
          <p:spPr>
            <a:xfrm>
              <a:off x="10264022" y="2201925"/>
              <a:ext cx="201850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88: 1000 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EABAD9-B8C3-6099-46F6-D2B7C70A4A03}"/>
              </a:ext>
            </a:extLst>
          </p:cNvPr>
          <p:cNvGrpSpPr/>
          <p:nvPr/>
        </p:nvGrpSpPr>
        <p:grpSpPr>
          <a:xfrm>
            <a:off x="6313593" y="3459807"/>
            <a:ext cx="5585942" cy="2487455"/>
            <a:chOff x="6215817" y="3952256"/>
            <a:chExt cx="5585942" cy="248745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F46DAD8-882D-FA1D-C2A9-998AE0AE4CD6}"/>
                </a:ext>
              </a:extLst>
            </p:cNvPr>
            <p:cNvSpPr txBox="1">
              <a:spLocks/>
            </p:cNvSpPr>
            <p:nvPr/>
          </p:nvSpPr>
          <p:spPr>
            <a:xfrm>
              <a:off x="6215817" y="3952256"/>
              <a:ext cx="5585942" cy="2487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apply a 2</a:t>
              </a:r>
              <a:r>
                <a:rPr lang="en-US" sz="2000" baseline="30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time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original value!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390509-7B77-75C9-2921-835951B1374A}"/>
                </a:ext>
              </a:extLst>
            </p:cNvPr>
            <p:cNvCxnSpPr/>
            <p:nvPr/>
          </p:nvCxnSpPr>
          <p:spPr>
            <a:xfrm>
              <a:off x="8895546" y="53315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64C1D9-9D15-4E4A-619A-ACBF5A49A006}"/>
                </a:ext>
              </a:extLst>
            </p:cNvPr>
            <p:cNvCxnSpPr/>
            <p:nvPr/>
          </p:nvCxnSpPr>
          <p:spPr>
            <a:xfrm>
              <a:off x="9271681" y="53023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278756-C9B3-9A61-8AA0-43C7DD815347}"/>
                </a:ext>
              </a:extLst>
            </p:cNvPr>
            <p:cNvCxnSpPr/>
            <p:nvPr/>
          </p:nvCxnSpPr>
          <p:spPr>
            <a:xfrm>
              <a:off x="8895546" y="43555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ACE81C-6F51-AB67-3B52-D8F67F9FC86F}"/>
                </a:ext>
              </a:extLst>
            </p:cNvPr>
            <p:cNvCxnSpPr/>
            <p:nvPr/>
          </p:nvCxnSpPr>
          <p:spPr>
            <a:xfrm>
              <a:off x="9271681" y="4326323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8CAFD-F1B7-7FDA-D03F-935BE6CF2AC6}"/>
                </a:ext>
              </a:extLst>
            </p:cNvPr>
            <p:cNvSpPr txBox="1"/>
            <p:nvPr/>
          </p:nvSpPr>
          <p:spPr>
            <a:xfrm>
              <a:off x="9271681" y="5427617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AFDA1A-F5CF-8F63-22C1-53EC5448CE3F}"/>
                </a:ext>
              </a:extLst>
            </p:cNvPr>
            <p:cNvCxnSpPr/>
            <p:nvPr/>
          </p:nvCxnSpPr>
          <p:spPr>
            <a:xfrm>
              <a:off x="8016447" y="534448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83AD405-20EA-CB06-53A7-32756500C69D}"/>
                </a:ext>
              </a:extLst>
            </p:cNvPr>
            <p:cNvCxnSpPr/>
            <p:nvPr/>
          </p:nvCxnSpPr>
          <p:spPr>
            <a:xfrm>
              <a:off x="8392582" y="53153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32E545-837F-86D8-D462-D91E6F65433D}"/>
                </a:ext>
              </a:extLst>
            </p:cNvPr>
            <p:cNvCxnSpPr/>
            <p:nvPr/>
          </p:nvCxnSpPr>
          <p:spPr>
            <a:xfrm>
              <a:off x="8016447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5127503-D696-84AD-9C5E-25C01CB4047D}"/>
                </a:ext>
              </a:extLst>
            </p:cNvPr>
            <p:cNvCxnSpPr/>
            <p:nvPr/>
          </p:nvCxnSpPr>
          <p:spPr>
            <a:xfrm>
              <a:off x="8392582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B4F404-F29B-0A98-92B2-BBED7BE03D2D}"/>
              </a:ext>
            </a:extLst>
          </p:cNvPr>
          <p:cNvSpPr txBox="1"/>
          <p:nvPr/>
        </p:nvSpPr>
        <p:spPr>
          <a:xfrm>
            <a:off x="10007701" y="854252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77: 0111 0111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A255BC-535E-4AD0-616A-412D26D42D12}"/>
              </a:ext>
            </a:extLst>
          </p:cNvPr>
          <p:cNvSpPr txBox="1">
            <a:spLocks/>
          </p:cNvSpPr>
          <p:nvPr/>
        </p:nvSpPr>
        <p:spPr>
          <a:xfrm>
            <a:off x="392368" y="4016027"/>
            <a:ext cx="4595268" cy="1004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Example: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the lower 8-bits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r1, r2, 0xff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FD3806-6CAF-FA1F-061B-BCABE55F2B61}"/>
              </a:ext>
            </a:extLst>
          </p:cNvPr>
          <p:cNvSpPr txBox="1">
            <a:spLocks/>
          </p:cNvSpPr>
          <p:nvPr/>
        </p:nvSpPr>
        <p:spPr>
          <a:xfrm>
            <a:off x="728104" y="5184461"/>
            <a:ext cx="2998071" cy="1004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= r2 ^ 0xff;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9" y="326574"/>
            <a:ext cx="10515600" cy="577834"/>
          </a:xfrm>
        </p:spPr>
        <p:txBody>
          <a:bodyPr/>
          <a:lstStyle/>
          <a:p>
            <a:r>
              <a:rPr lang="en-US" sz="3200" dirty="0"/>
              <a:t>Extracting/Isolating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2080381"/>
            <a:chOff x="383045" y="2533767"/>
            <a:chExt cx="11092648" cy="2080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3108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unsigned 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PA8</a:t>
            </a:r>
          </a:p>
        </p:txBody>
      </p:sp>
    </p:spTree>
    <p:extLst>
      <p:ext uri="{BB962C8B-B14F-4D97-AF65-F5344CB8AC3E}">
        <p14:creationId xmlns:p14="http://schemas.microsoft.com/office/powerpoint/2010/main" val="1477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512121"/>
            <a:ext cx="10999989" cy="1126073"/>
            <a:chOff x="939114" y="5512121"/>
            <a:chExt cx="10999989" cy="11260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512121"/>
              <a:ext cx="2032216" cy="1105467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987472"/>
            <a:chOff x="-587" y="3517439"/>
            <a:chExt cx="11939690" cy="198747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  r1 | r2;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1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to Binary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682007" y="3108083"/>
            <a:ext cx="110080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tx2"/>
                </a:solidFill>
              </a:rPr>
              <a:t>1111  1010   0101  0011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7C832F-2B58-8140-B2F4-8DD7F1E63704}"/>
              </a:ext>
            </a:extLst>
          </p:cNvPr>
          <p:cNvGrpSpPr/>
          <p:nvPr/>
        </p:nvGrpSpPr>
        <p:grpSpPr>
          <a:xfrm>
            <a:off x="739276" y="2879483"/>
            <a:ext cx="10698325" cy="551283"/>
            <a:chOff x="311804" y="2986575"/>
            <a:chExt cx="10698325" cy="551283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5400000">
              <a:off x="7015298" y="2097234"/>
              <a:ext cx="410186" cy="2301049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5400000">
              <a:off x="4067135" y="2143859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5400000">
              <a:off x="1188104" y="2204358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5400000">
              <a:off x="9676629" y="211027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005905-DCEE-7C49-8F62-2BDB992CF89F}"/>
              </a:ext>
            </a:extLst>
          </p:cNvPr>
          <p:cNvSpPr txBox="1"/>
          <p:nvPr/>
        </p:nvSpPr>
        <p:spPr>
          <a:xfrm>
            <a:off x="198839" y="1849840"/>
            <a:ext cx="19287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0x  </a:t>
            </a:r>
            <a:r>
              <a:rPr lang="en-US" sz="7200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BBD27-1266-6B4D-9341-E98FEBE77254}"/>
              </a:ext>
            </a:extLst>
          </p:cNvPr>
          <p:cNvSpPr txBox="1"/>
          <p:nvPr/>
        </p:nvSpPr>
        <p:spPr>
          <a:xfrm>
            <a:off x="4439807" y="1791927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1593B-0F7C-FB4F-A34D-2A18F3FCF062}"/>
              </a:ext>
            </a:extLst>
          </p:cNvPr>
          <p:cNvSpPr txBox="1"/>
          <p:nvPr/>
        </p:nvSpPr>
        <p:spPr>
          <a:xfrm>
            <a:off x="7318842" y="1791927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19D03-4729-0145-9DD3-33DAB22F98EB}"/>
              </a:ext>
            </a:extLst>
          </p:cNvPr>
          <p:cNvSpPr txBox="1"/>
          <p:nvPr/>
        </p:nvSpPr>
        <p:spPr>
          <a:xfrm>
            <a:off x="9992906" y="1791927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A7036C-536F-4040-83FE-A427678D390A}"/>
              </a:ext>
            </a:extLst>
          </p:cNvPr>
          <p:cNvGrpSpPr/>
          <p:nvPr/>
        </p:nvGrpSpPr>
        <p:grpSpPr>
          <a:xfrm>
            <a:off x="2294478" y="4815067"/>
            <a:ext cx="7603043" cy="1654710"/>
            <a:chOff x="2294478" y="4175675"/>
            <a:chExt cx="7603043" cy="16547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FC712A-E4BD-5146-A88F-791AA686C817}"/>
                </a:ext>
              </a:extLst>
            </p:cNvPr>
            <p:cNvSpPr txBox="1"/>
            <p:nvPr/>
          </p:nvSpPr>
          <p:spPr>
            <a:xfrm>
              <a:off x="2294478" y="4175675"/>
              <a:ext cx="7603043" cy="101566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0b</a:t>
              </a:r>
              <a:r>
                <a:rPr lang="en-US" sz="6000" dirty="0">
                  <a:solidFill>
                    <a:schemeClr val="tx2"/>
                  </a:solidFill>
                </a:rPr>
                <a:t>1111101001010011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6D1E80-9B2D-B24F-8251-DB86A13252A1}"/>
                </a:ext>
              </a:extLst>
            </p:cNvPr>
            <p:cNvGrpSpPr/>
            <p:nvPr/>
          </p:nvGrpSpPr>
          <p:grpSpPr>
            <a:xfrm>
              <a:off x="2745333" y="5191338"/>
              <a:ext cx="4949754" cy="639047"/>
              <a:chOff x="548843" y="5957740"/>
              <a:chExt cx="4949754" cy="63904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44A0D0-4FF6-5741-A7D8-FE5CD5D30E82}"/>
                  </a:ext>
                </a:extLst>
              </p:cNvPr>
              <p:cNvSpPr txBox="1"/>
              <p:nvPr/>
            </p:nvSpPr>
            <p:spPr>
              <a:xfrm>
                <a:off x="1256730" y="6073567"/>
                <a:ext cx="42418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binary start with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0b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22" name="Bent-Up Arrow 21">
                <a:extLst>
                  <a:ext uri="{FF2B5EF4-FFF2-40B4-BE49-F238E27FC236}">
                    <a16:creationId xmlns:a16="http://schemas.microsoft.com/office/drawing/2014/main" id="{A9B20044-B22B-0946-B806-4C3CA29C91CA}"/>
                  </a:ext>
                </a:extLst>
              </p:cNvPr>
              <p:cNvSpPr/>
              <p:nvPr/>
            </p:nvSpPr>
            <p:spPr>
              <a:xfrm flipH="1">
                <a:off x="548843" y="5957740"/>
                <a:ext cx="738963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56A06A8-6CEC-E24A-9585-B2CBCD3B9C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Each Hex digit is 4 bits in base 2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2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  <a:blipFill>
                <a:blip r:embed="rId2"/>
                <a:stretch>
                  <a:fillRect l="-1445" t="-41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5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1480F-3D44-37EC-4F49-AD3D125A20E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795291"/>
            <a:ext cx="11017250" cy="23102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Load and store have </a:t>
            </a:r>
            <a:r>
              <a:rPr lang="en-US" dirty="0">
                <a:solidFill>
                  <a:srgbClr val="2C895B"/>
                </a:solidFill>
              </a:rPr>
              <a:t>variations</a:t>
            </a:r>
            <a:r>
              <a:rPr lang="en-US" dirty="0"/>
              <a:t> that move 8-bits, 16-bits and 32-bits</a:t>
            </a:r>
          </a:p>
          <a:p>
            <a:r>
              <a:rPr lang="en-US" dirty="0"/>
              <a:t>Load into a register with less than 32-bits will </a:t>
            </a:r>
            <a:r>
              <a:rPr lang="en-US" dirty="0">
                <a:solidFill>
                  <a:srgbClr val="FF0000"/>
                </a:solidFill>
              </a:rPr>
              <a:t>set the upper bits not filled from memory differently</a:t>
            </a:r>
            <a:r>
              <a:rPr lang="en-US" dirty="0">
                <a:solidFill>
                  <a:srgbClr val="2C895B"/>
                </a:solidFill>
              </a:rPr>
              <a:t> depending </a:t>
            </a:r>
            <a:r>
              <a:rPr lang="en-US" dirty="0"/>
              <a:t>on which </a:t>
            </a:r>
            <a:r>
              <a:rPr lang="en-US" dirty="0">
                <a:solidFill>
                  <a:srgbClr val="FF0000"/>
                </a:solidFill>
              </a:rPr>
              <a:t>variation of the load instruction </a:t>
            </a:r>
            <a:r>
              <a:rPr lang="en-US" dirty="0"/>
              <a:t>is used </a:t>
            </a:r>
          </a:p>
          <a:p>
            <a:r>
              <a:rPr lang="en-US" dirty="0"/>
              <a:t>Store will only select the lower 8-bit, lower 16-bits or all 32-bits of the register to copy to memory, </a:t>
            </a:r>
            <a:r>
              <a:rPr lang="en-US" dirty="0">
                <a:solidFill>
                  <a:srgbClr val="FF0000"/>
                </a:solidFill>
              </a:rPr>
              <a:t>register contents are not altered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D9333-B795-464C-BC87-30F02B52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and Storing: Variations List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C46A03E7-CA18-B74F-983A-E79BAB972CCB}"/>
              </a:ext>
            </a:extLst>
          </p:cNvPr>
          <p:cNvGraphicFramePr>
            <a:graphicFrameLocks/>
          </p:cNvGraphicFramePr>
          <p:nvPr/>
        </p:nvGraphicFramePr>
        <p:xfrm>
          <a:off x="333546" y="3224605"/>
          <a:ext cx="11524908" cy="33375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87612">
                  <a:extLst>
                    <a:ext uri="{9D8B030D-6E8A-4147-A177-3AD203B41FA5}">
                      <a16:colId xmlns:a16="http://schemas.microsoft.com/office/drawing/2014/main" val="503186759"/>
                    </a:ext>
                  </a:extLst>
                </a:gridCol>
                <a:gridCol w="3945987">
                  <a:extLst>
                    <a:ext uri="{9D8B030D-6E8A-4147-A177-3AD203B41FA5}">
                      <a16:colId xmlns:a16="http://schemas.microsoft.com/office/drawing/2014/main" val="3732785564"/>
                    </a:ext>
                  </a:extLst>
                </a:gridCol>
                <a:gridCol w="2433711">
                  <a:extLst>
                    <a:ext uri="{9D8B030D-6E8A-4147-A177-3AD203B41FA5}">
                      <a16:colId xmlns:a16="http://schemas.microsoft.com/office/drawing/2014/main" val="2828824039"/>
                    </a:ext>
                  </a:extLst>
                </a:gridCol>
                <a:gridCol w="3657598">
                  <a:extLst>
                    <a:ext uri="{9D8B030D-6E8A-4147-A177-3AD203B41FA5}">
                      <a16:colId xmlns:a16="http://schemas.microsoft.com/office/drawing/2014/main" val="4142042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Instruction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Sign Extension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Memory Address Requirement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ldrsb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signed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sign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unsigned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zero fill (extension)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ldrsh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signed halfword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sign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11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unsigned halfword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zero fill (extension)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77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word (4-byte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low byte (bits 0-7)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816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halfword (bits 0-15)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0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word (bits 0-31)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word (4-byte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336622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5D5505F-5275-F748-A1A4-7AF6B75C7F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8057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 Variables &lt; 32-Bits Wide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294CE8F-7245-FB4C-B012-7ADEAAA3D391}"/>
              </a:ext>
            </a:extLst>
          </p:cNvPr>
          <p:cNvSpPr txBox="1">
            <a:spLocks/>
          </p:cNvSpPr>
          <p:nvPr/>
        </p:nvSpPr>
        <p:spPr>
          <a:xfrm>
            <a:off x="1308683" y="1016876"/>
            <a:ext cx="4355353" cy="639762"/>
          </a:xfrm>
          <a:prstGeom prst="rect">
            <a:avLst/>
          </a:prstGeom>
          <a:solidFill>
            <a:srgbClr val="0070C0"/>
          </a:solidFill>
        </p:spPr>
        <p:txBody>
          <a:bodyPr anchor="ctr"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Unsigned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5EA41C0-9414-0547-9E94-289BE0ACBA08}"/>
              </a:ext>
            </a:extLst>
          </p:cNvPr>
          <p:cNvSpPr txBox="1">
            <a:spLocks/>
          </p:cNvSpPr>
          <p:nvPr/>
        </p:nvSpPr>
        <p:spPr>
          <a:xfrm>
            <a:off x="1308683" y="1691829"/>
            <a:ext cx="4355353" cy="35361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</a:rPr>
              <a:t>Zero-Extend:  Add leading 0’s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9C56F5-F184-C145-9B44-604C4AF7C454}"/>
              </a:ext>
            </a:extLst>
          </p:cNvPr>
          <p:cNvCxnSpPr/>
          <p:nvPr/>
        </p:nvCxnSpPr>
        <p:spPr>
          <a:xfrm>
            <a:off x="4978409" y="3126281"/>
            <a:ext cx="0" cy="9144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08E622E-2BB9-7343-B7CB-331C28391EE6}"/>
              </a:ext>
            </a:extLst>
          </p:cNvPr>
          <p:cNvSpPr/>
          <p:nvPr/>
        </p:nvSpPr>
        <p:spPr>
          <a:xfrm>
            <a:off x="1308683" y="5377790"/>
            <a:ext cx="4395041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Instructions that zero-extend:</a:t>
            </a:r>
          </a:p>
          <a:p>
            <a:pPr algn="ctr"/>
            <a:r>
              <a:rPr lang="en-US" sz="2400" dirty="0" err="1">
                <a:solidFill>
                  <a:schemeClr val="tx2"/>
                </a:solidFill>
              </a:rPr>
              <a:t>ldrb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dirty="0" err="1">
                <a:solidFill>
                  <a:schemeClr val="tx2"/>
                </a:solidFill>
              </a:rPr>
              <a:t>ldrh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DE3088-5B69-B74C-9C4D-9792320FFAB5}"/>
              </a:ext>
            </a:extLst>
          </p:cNvPr>
          <p:cNvSpPr/>
          <p:nvPr/>
        </p:nvSpPr>
        <p:spPr>
          <a:xfrm>
            <a:off x="3627174" y="2822703"/>
            <a:ext cx="1820034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0b 1110 0001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9A8313-BE8E-FE47-8F1F-4222B7713920}"/>
              </a:ext>
            </a:extLst>
          </p:cNvPr>
          <p:cNvGrpSpPr/>
          <p:nvPr/>
        </p:nvGrpSpPr>
        <p:grpSpPr>
          <a:xfrm>
            <a:off x="1756061" y="4032170"/>
            <a:ext cx="3742224" cy="312089"/>
            <a:chOff x="1109197" y="2250436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F6DF1F3-4596-DA4C-9B60-377949E959C2}"/>
                </a:ext>
              </a:extLst>
            </p:cNvPr>
            <p:cNvSpPr/>
            <p:nvPr/>
          </p:nvSpPr>
          <p:spPr>
            <a:xfrm>
              <a:off x="1109197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B3DF868-D21C-114B-AFCC-2B86BDC1E8BC}"/>
                </a:ext>
              </a:extLst>
            </p:cNvPr>
            <p:cNvSpPr/>
            <p:nvPr/>
          </p:nvSpPr>
          <p:spPr>
            <a:xfrm>
              <a:off x="2044753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C069240-58A5-ED46-820F-9288C98E499D}"/>
                </a:ext>
              </a:extLst>
            </p:cNvPr>
            <p:cNvSpPr/>
            <p:nvPr/>
          </p:nvSpPr>
          <p:spPr>
            <a:xfrm>
              <a:off x="2980309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7DA576-76FA-3545-8359-D68BE65858AD}"/>
                </a:ext>
              </a:extLst>
            </p:cNvPr>
            <p:cNvSpPr/>
            <p:nvPr/>
          </p:nvSpPr>
          <p:spPr>
            <a:xfrm>
              <a:off x="3915865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0xe1</a:t>
              </a:r>
            </a:p>
          </p:txBody>
        </p:sp>
      </p:grpSp>
      <p:sp>
        <p:nvSpPr>
          <p:cNvPr id="33" name="Left Brace 32">
            <a:extLst>
              <a:ext uri="{FF2B5EF4-FFF2-40B4-BE49-F238E27FC236}">
                <a16:creationId xmlns:a16="http://schemas.microsoft.com/office/drawing/2014/main" id="{00525B3F-2DB3-7E4B-87F0-3C38EFAF8479}"/>
              </a:ext>
            </a:extLst>
          </p:cNvPr>
          <p:cNvSpPr/>
          <p:nvPr/>
        </p:nvSpPr>
        <p:spPr>
          <a:xfrm rot="16200000">
            <a:off x="2978385" y="3132648"/>
            <a:ext cx="362024" cy="280666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167E81-6B89-A44E-983E-9037FE80DC3D}"/>
              </a:ext>
            </a:extLst>
          </p:cNvPr>
          <p:cNvSpPr txBox="1"/>
          <p:nvPr/>
        </p:nvSpPr>
        <p:spPr>
          <a:xfrm>
            <a:off x="4537394" y="248822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117D25-9F24-D644-99F6-42DB7D00BAFA}"/>
              </a:ext>
            </a:extLst>
          </p:cNvPr>
          <p:cNvSpPr txBox="1"/>
          <p:nvPr/>
        </p:nvSpPr>
        <p:spPr>
          <a:xfrm>
            <a:off x="1381731" y="398028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F81144-14DE-A44C-99D7-063E1BD0CDE2}"/>
              </a:ext>
            </a:extLst>
          </p:cNvPr>
          <p:cNvSpPr txBox="1"/>
          <p:nvPr/>
        </p:nvSpPr>
        <p:spPr>
          <a:xfrm>
            <a:off x="1444774" y="4716994"/>
            <a:ext cx="4083169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Overwrite the upper three bytes with 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057B55-48BA-034E-956D-4E9F268461D3}"/>
              </a:ext>
            </a:extLst>
          </p:cNvPr>
          <p:cNvGrpSpPr/>
          <p:nvPr/>
        </p:nvGrpSpPr>
        <p:grpSpPr>
          <a:xfrm>
            <a:off x="5811673" y="1016876"/>
            <a:ext cx="4446423" cy="5358888"/>
            <a:chOff x="5811673" y="1016876"/>
            <a:chExt cx="4446423" cy="5358888"/>
          </a:xfrm>
        </p:grpSpPr>
        <p:sp>
          <p:nvSpPr>
            <p:cNvPr id="6" name="Text Placeholder 7">
              <a:extLst>
                <a:ext uri="{FF2B5EF4-FFF2-40B4-BE49-F238E27FC236}">
                  <a16:creationId xmlns:a16="http://schemas.microsoft.com/office/drawing/2014/main" id="{E7099685-596E-0C4E-8CE7-89B293273617}"/>
                </a:ext>
              </a:extLst>
            </p:cNvPr>
            <p:cNvSpPr txBox="1">
              <a:spLocks/>
            </p:cNvSpPr>
            <p:nvPr/>
          </p:nvSpPr>
          <p:spPr>
            <a:xfrm>
              <a:off x="5811673" y="1016876"/>
              <a:ext cx="4446418" cy="639762"/>
            </a:xfrm>
            <a:prstGeom prst="rect">
              <a:avLst/>
            </a:prstGeom>
            <a:solidFill>
              <a:srgbClr val="0070C0"/>
            </a:solidFill>
          </p:spPr>
          <p:txBody>
            <a:bodyPr anchor="ctr"/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>
                  <a:solidFill>
                    <a:schemeClr val="bg1"/>
                  </a:solidFill>
                </a:rPr>
                <a:t>Signed (2’s complement)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Content Placeholder 8">
              <a:extLst>
                <a:ext uri="{FF2B5EF4-FFF2-40B4-BE49-F238E27FC236}">
                  <a16:creationId xmlns:a16="http://schemas.microsoft.com/office/drawing/2014/main" id="{6AF5F7BB-CE4B-D04C-AFBF-E2058E254F29}"/>
                </a:ext>
              </a:extLst>
            </p:cNvPr>
            <p:cNvSpPr txBox="1">
              <a:spLocks/>
            </p:cNvSpPr>
            <p:nvPr/>
          </p:nvSpPr>
          <p:spPr>
            <a:xfrm>
              <a:off x="5811673" y="1656638"/>
              <a:ext cx="4446423" cy="35361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txBody>
            <a:bodyPr/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solidFill>
                    <a:srgbClr val="FF0000"/>
                  </a:solidFill>
                </a:rPr>
                <a:t>Sign-Extend: Replicate sign bit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example </a:t>
              </a:r>
              <a:r>
                <a:rPr lang="en-US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ldrsb</a:t>
              </a:r>
              <a:endPara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4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854A8E-8EEB-1444-B8D5-A639404B14A1}"/>
                </a:ext>
              </a:extLst>
            </p:cNvPr>
            <p:cNvSpPr/>
            <p:nvPr/>
          </p:nvSpPr>
          <p:spPr>
            <a:xfrm>
              <a:off x="5851360" y="5385164"/>
              <a:ext cx="4406736" cy="990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Instructions that sign-extend:</a:t>
              </a:r>
            </a:p>
            <a:p>
              <a:pPr algn="ctr"/>
              <a:r>
                <a:rPr lang="en-US" sz="2400" dirty="0" err="1">
                  <a:solidFill>
                    <a:schemeClr val="tx2"/>
                  </a:solidFill>
                </a:rPr>
                <a:t>ldrsb</a:t>
              </a:r>
              <a:r>
                <a:rPr lang="en-US" sz="2400" dirty="0">
                  <a:solidFill>
                    <a:schemeClr val="tx2"/>
                  </a:solidFill>
                </a:rPr>
                <a:t>, </a:t>
              </a:r>
              <a:r>
                <a:rPr lang="en-US" sz="2400" dirty="0" err="1">
                  <a:solidFill>
                    <a:schemeClr val="tx2"/>
                  </a:solidFill>
                </a:rPr>
                <a:t>ldrsh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3E6BDB8-C527-AA48-99EC-A2547284BFE0}"/>
                </a:ext>
              </a:extLst>
            </p:cNvPr>
            <p:cNvCxnSpPr/>
            <p:nvPr/>
          </p:nvCxnSpPr>
          <p:spPr>
            <a:xfrm>
              <a:off x="9499363" y="2849046"/>
              <a:ext cx="0" cy="91440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8B79267-FC4F-7A4D-A6C3-BB0DF781C5BF}"/>
                </a:ext>
              </a:extLst>
            </p:cNvPr>
            <p:cNvGrpSpPr/>
            <p:nvPr/>
          </p:nvGrpSpPr>
          <p:grpSpPr>
            <a:xfrm>
              <a:off x="6277015" y="3754935"/>
              <a:ext cx="3742224" cy="312089"/>
              <a:chOff x="1109197" y="2250436"/>
              <a:chExt cx="3742224" cy="31208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FD4C58D-0336-B541-ACC1-08C56CDF31F2}"/>
                  </a:ext>
                </a:extLst>
              </p:cNvPr>
              <p:cNvSpPr/>
              <p:nvPr/>
            </p:nvSpPr>
            <p:spPr>
              <a:xfrm>
                <a:off x="1109197" y="2250438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0xff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6469D67-C33B-204E-9EEF-9317D5B5AA99}"/>
                  </a:ext>
                </a:extLst>
              </p:cNvPr>
              <p:cNvSpPr/>
              <p:nvPr/>
            </p:nvSpPr>
            <p:spPr>
              <a:xfrm>
                <a:off x="2044753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0xff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D64300A-50CD-F94A-816B-D7839820D012}"/>
                  </a:ext>
                </a:extLst>
              </p:cNvPr>
              <p:cNvSpPr/>
              <p:nvPr/>
            </p:nvSpPr>
            <p:spPr>
              <a:xfrm>
                <a:off x="2980309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0xff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4D4A90B-7815-DF44-81CF-6BBC34871FAC}"/>
                  </a:ext>
                </a:extLst>
              </p:cNvPr>
              <p:cNvSpPr/>
              <p:nvPr/>
            </p:nvSpPr>
            <p:spPr>
              <a:xfrm>
                <a:off x="3915865" y="2250436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0xe1</a:t>
                </a:r>
              </a:p>
            </p:txBody>
          </p:sp>
        </p:grpSp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27DC1349-D4F5-1A43-9F46-8769BA3E1CEC}"/>
                </a:ext>
              </a:extLst>
            </p:cNvPr>
            <p:cNvSpPr/>
            <p:nvPr/>
          </p:nvSpPr>
          <p:spPr>
            <a:xfrm rot="16200000">
              <a:off x="7499339" y="2855413"/>
              <a:ext cx="362024" cy="2806668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243A9C-F934-234F-8D5C-3A4243D3C36F}"/>
                </a:ext>
              </a:extLst>
            </p:cNvPr>
            <p:cNvSpPr txBox="1"/>
            <p:nvPr/>
          </p:nvSpPr>
          <p:spPr>
            <a:xfrm>
              <a:off x="9058348" y="2210988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41CC6D2-CEF8-BE41-80FB-2CC72384E1C7}"/>
                </a:ext>
              </a:extLst>
            </p:cNvPr>
            <p:cNvSpPr txBox="1"/>
            <p:nvPr/>
          </p:nvSpPr>
          <p:spPr>
            <a:xfrm>
              <a:off x="5902685" y="370304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8604FC9-6C5D-2340-A074-F13018C16D37}"/>
                </a:ext>
              </a:extLst>
            </p:cNvPr>
            <p:cNvSpPr txBox="1"/>
            <p:nvPr/>
          </p:nvSpPr>
          <p:spPr>
            <a:xfrm>
              <a:off x="5965728" y="4439759"/>
              <a:ext cx="4083169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Overwrite the upper three bytes with 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33299C0-BA68-2E44-B511-41A600943C43}"/>
                </a:ext>
              </a:extLst>
            </p:cNvPr>
            <p:cNvSpPr/>
            <p:nvPr/>
          </p:nvSpPr>
          <p:spPr>
            <a:xfrm>
              <a:off x="8173666" y="2558640"/>
              <a:ext cx="1820034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0b </a:t>
              </a:r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r>
                <a:rPr lang="en-US" sz="2000" dirty="0">
                  <a:solidFill>
                    <a:schemeClr val="accent6"/>
                  </a:solidFill>
                </a:rPr>
                <a:t>110 0001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C3D3139-C1E8-E248-AFFD-509E0937AA4D}"/>
                </a:ext>
              </a:extLst>
            </p:cNvPr>
            <p:cNvCxnSpPr/>
            <p:nvPr/>
          </p:nvCxnSpPr>
          <p:spPr>
            <a:xfrm flipH="1">
              <a:off x="6902245" y="2822703"/>
              <a:ext cx="1858297" cy="932232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26731AE-DE69-4146-8965-CF8316AB8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169" y="2831253"/>
              <a:ext cx="1036373" cy="928093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470F98E-7B13-D944-9A58-FC50F13CC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8313" y="2811991"/>
              <a:ext cx="122229" cy="932232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D12F90B-36DA-6A45-8647-EB3F348D12A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6019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 8-bit, 16-bit, 32-bit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5EA41C0-9414-0547-9E94-289BE0ACBA08}"/>
              </a:ext>
            </a:extLst>
          </p:cNvPr>
          <p:cNvSpPr txBox="1">
            <a:spLocks/>
          </p:cNvSpPr>
          <p:nvPr/>
        </p:nvSpPr>
        <p:spPr>
          <a:xfrm>
            <a:off x="73572" y="1477278"/>
            <a:ext cx="3897649" cy="34301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8E622E-2BB9-7343-B7CB-331C28391EE6}"/>
              </a:ext>
            </a:extLst>
          </p:cNvPr>
          <p:cNvSpPr/>
          <p:nvPr/>
        </p:nvSpPr>
        <p:spPr>
          <a:xfrm>
            <a:off x="73572" y="4907432"/>
            <a:ext cx="3897649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strb</a:t>
            </a:r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9A8313-BE8E-FE47-8F1F-4222B7713920}"/>
              </a:ext>
            </a:extLst>
          </p:cNvPr>
          <p:cNvGrpSpPr/>
          <p:nvPr/>
        </p:nvGrpSpPr>
        <p:grpSpPr>
          <a:xfrm>
            <a:off x="187521" y="4127125"/>
            <a:ext cx="3742224" cy="312089"/>
            <a:chOff x="1109197" y="2250436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F6DF1F3-4596-DA4C-9B60-377949E959C2}"/>
                </a:ext>
              </a:extLst>
            </p:cNvPr>
            <p:cNvSpPr/>
            <p:nvPr/>
          </p:nvSpPr>
          <p:spPr>
            <a:xfrm>
              <a:off x="1109197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B3DF868-D21C-114B-AFCC-2B86BDC1E8BC}"/>
                </a:ext>
              </a:extLst>
            </p:cNvPr>
            <p:cNvSpPr/>
            <p:nvPr/>
          </p:nvSpPr>
          <p:spPr>
            <a:xfrm>
              <a:off x="2044753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C069240-58A5-ED46-820F-9288C98E499D}"/>
                </a:ext>
              </a:extLst>
            </p:cNvPr>
            <p:cNvSpPr/>
            <p:nvPr/>
          </p:nvSpPr>
          <p:spPr>
            <a:xfrm>
              <a:off x="2980309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7DA576-76FA-3545-8359-D68BE65858AD}"/>
                </a:ext>
              </a:extLst>
            </p:cNvPr>
            <p:cNvSpPr/>
            <p:nvPr/>
          </p:nvSpPr>
          <p:spPr>
            <a:xfrm>
              <a:off x="3915865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6167E81-6B89-A44E-983E-9037FE80DC3D}"/>
              </a:ext>
            </a:extLst>
          </p:cNvPr>
          <p:cNvSpPr txBox="1"/>
          <p:nvPr/>
        </p:nvSpPr>
        <p:spPr>
          <a:xfrm>
            <a:off x="2964029" y="20178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117D25-9F24-D644-99F6-42DB7D00BAFA}"/>
              </a:ext>
            </a:extLst>
          </p:cNvPr>
          <p:cNvSpPr txBox="1"/>
          <p:nvPr/>
        </p:nvSpPr>
        <p:spPr>
          <a:xfrm>
            <a:off x="254556" y="375779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793C5A-277B-0A48-A515-A031337CFBBB}"/>
              </a:ext>
            </a:extLst>
          </p:cNvPr>
          <p:cNvGrpSpPr/>
          <p:nvPr/>
        </p:nvGrpSpPr>
        <p:grpSpPr>
          <a:xfrm>
            <a:off x="198216" y="2378070"/>
            <a:ext cx="3742224" cy="312089"/>
            <a:chOff x="1109197" y="2250436"/>
            <a:chExt cx="3742224" cy="31208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13769B4-0C51-784B-9BB3-61DCD7CCC99D}"/>
                </a:ext>
              </a:extLst>
            </p:cNvPr>
            <p:cNvSpPr/>
            <p:nvPr/>
          </p:nvSpPr>
          <p:spPr>
            <a:xfrm>
              <a:off x="1109197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0x??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328429-640F-A047-B086-1D3639CE63CE}"/>
                </a:ext>
              </a:extLst>
            </p:cNvPr>
            <p:cNvSpPr/>
            <p:nvPr/>
          </p:nvSpPr>
          <p:spPr>
            <a:xfrm>
              <a:off x="2044753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0x??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591927D-9157-2841-B9DD-183586290411}"/>
                </a:ext>
              </a:extLst>
            </p:cNvPr>
            <p:cNvSpPr/>
            <p:nvPr/>
          </p:nvSpPr>
          <p:spPr>
            <a:xfrm>
              <a:off x="2980309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0x??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7E1361F-8F31-274C-B4DE-5D7F3386DCB4}"/>
                </a:ext>
              </a:extLst>
            </p:cNvPr>
            <p:cNvSpPr/>
            <p:nvPr/>
          </p:nvSpPr>
          <p:spPr>
            <a:xfrm>
              <a:off x="3915865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0xe1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41F5F-23FB-9240-836E-5839B754E672}"/>
              </a:ext>
            </a:extLst>
          </p:cNvPr>
          <p:cNvCxnSpPr>
            <a:cxnSpLocks/>
            <a:stCxn id="32" idx="0"/>
            <a:endCxn id="55" idx="2"/>
          </p:cNvCxnSpPr>
          <p:nvPr/>
        </p:nvCxnSpPr>
        <p:spPr>
          <a:xfrm flipV="1">
            <a:off x="3461967" y="2690157"/>
            <a:ext cx="10695" cy="143696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Left Brace 72">
            <a:extLst>
              <a:ext uri="{FF2B5EF4-FFF2-40B4-BE49-F238E27FC236}">
                <a16:creationId xmlns:a16="http://schemas.microsoft.com/office/drawing/2014/main" id="{2473F3BA-54CA-7640-9EC7-0EA424B168B1}"/>
              </a:ext>
            </a:extLst>
          </p:cNvPr>
          <p:cNvSpPr/>
          <p:nvPr/>
        </p:nvSpPr>
        <p:spPr>
          <a:xfrm rot="16200000">
            <a:off x="1428276" y="1479163"/>
            <a:ext cx="362024" cy="280666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07158E5-347B-AA4A-8407-9653D81E281D}"/>
              </a:ext>
            </a:extLst>
          </p:cNvPr>
          <p:cNvSpPr txBox="1"/>
          <p:nvPr/>
        </p:nvSpPr>
        <p:spPr>
          <a:xfrm>
            <a:off x="814024" y="3057636"/>
            <a:ext cx="1544012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Not Changed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AAB4E4-CE47-CA4A-934A-4E87074D8203}"/>
              </a:ext>
            </a:extLst>
          </p:cNvPr>
          <p:cNvGrpSpPr/>
          <p:nvPr/>
        </p:nvGrpSpPr>
        <p:grpSpPr>
          <a:xfrm>
            <a:off x="4023111" y="1477278"/>
            <a:ext cx="3908684" cy="4420754"/>
            <a:chOff x="6680164" y="888456"/>
            <a:chExt cx="3908684" cy="4420754"/>
          </a:xfrm>
        </p:grpSpPr>
        <p:sp>
          <p:nvSpPr>
            <p:cNvPr id="57" name="Content Placeholder 6">
              <a:extLst>
                <a:ext uri="{FF2B5EF4-FFF2-40B4-BE49-F238E27FC236}">
                  <a16:creationId xmlns:a16="http://schemas.microsoft.com/office/drawing/2014/main" id="{B5481060-1AC0-AD49-864E-C9CDABC44AAA}"/>
                </a:ext>
              </a:extLst>
            </p:cNvPr>
            <p:cNvSpPr txBox="1">
              <a:spLocks/>
            </p:cNvSpPr>
            <p:nvPr/>
          </p:nvSpPr>
          <p:spPr>
            <a:xfrm>
              <a:off x="6705105" y="888456"/>
              <a:ext cx="3882782" cy="34301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/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4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0F6FFC2-7557-6140-B74B-8A8C3BEBD0C8}"/>
                </a:ext>
              </a:extLst>
            </p:cNvPr>
            <p:cNvSpPr/>
            <p:nvPr/>
          </p:nvSpPr>
          <p:spPr>
            <a:xfrm>
              <a:off x="6680164" y="4318610"/>
              <a:ext cx="3907723" cy="990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chemeClr val="tx2"/>
                  </a:solidFill>
                </a:rPr>
                <a:t>strh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F3CF09C-A6BB-8C44-A749-007AFB993C1E}"/>
                </a:ext>
              </a:extLst>
            </p:cNvPr>
            <p:cNvGrpSpPr/>
            <p:nvPr/>
          </p:nvGrpSpPr>
          <p:grpSpPr>
            <a:xfrm>
              <a:off x="6781561" y="3545923"/>
              <a:ext cx="3742224" cy="312089"/>
              <a:chOff x="1085950" y="2250436"/>
              <a:chExt cx="3742224" cy="312089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72E4F61-6F5B-CA45-B7B6-48080CF1376C}"/>
                  </a:ext>
                </a:extLst>
              </p:cNvPr>
              <p:cNvSpPr/>
              <p:nvPr/>
            </p:nvSpPr>
            <p:spPr>
              <a:xfrm>
                <a:off x="1085950" y="2250438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0x00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5B1FF6A-B500-7745-82D6-ACD82821E3FC}"/>
                  </a:ext>
                </a:extLst>
              </p:cNvPr>
              <p:cNvSpPr/>
              <p:nvPr/>
            </p:nvSpPr>
            <p:spPr>
              <a:xfrm>
                <a:off x="2021506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FFF2F79-DF75-9A4E-915B-6020FEC58D68}"/>
                  </a:ext>
                </a:extLst>
              </p:cNvPr>
              <p:cNvSpPr/>
              <p:nvPr/>
            </p:nvSpPr>
            <p:spPr>
              <a:xfrm>
                <a:off x="2957062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0xe2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74DBC89-0E6D-9C4E-B60B-1CB5927E6A45}"/>
                  </a:ext>
                </a:extLst>
              </p:cNvPr>
              <p:cNvSpPr/>
              <p:nvPr/>
            </p:nvSpPr>
            <p:spPr>
              <a:xfrm>
                <a:off x="3892618" y="2250436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0xe1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5A24849-7C2D-C342-8D64-5A767763195F}"/>
                </a:ext>
              </a:extLst>
            </p:cNvPr>
            <p:cNvSpPr txBox="1"/>
            <p:nvPr/>
          </p:nvSpPr>
          <p:spPr>
            <a:xfrm>
              <a:off x="9570621" y="1429043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4BC0BA7-B9AB-C840-B447-512EB1A57186}"/>
                </a:ext>
              </a:extLst>
            </p:cNvPr>
            <p:cNvSpPr txBox="1"/>
            <p:nvPr/>
          </p:nvSpPr>
          <p:spPr>
            <a:xfrm>
              <a:off x="6799848" y="3224025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r0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E3F4654-9D2C-134F-9F35-A82AB0D70ED0}"/>
                </a:ext>
              </a:extLst>
            </p:cNvPr>
            <p:cNvGrpSpPr/>
            <p:nvPr/>
          </p:nvGrpSpPr>
          <p:grpSpPr>
            <a:xfrm>
              <a:off x="6804808" y="1789248"/>
              <a:ext cx="3742224" cy="312089"/>
              <a:chOff x="1109197" y="2250436"/>
              <a:chExt cx="3742224" cy="312089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95C3D58-23F5-B748-9293-0EE9325C6CB2}"/>
                  </a:ext>
                </a:extLst>
              </p:cNvPr>
              <p:cNvSpPr/>
              <p:nvPr/>
            </p:nvSpPr>
            <p:spPr>
              <a:xfrm>
                <a:off x="1109197" y="2250438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0x??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B0DA154-8A80-DC4D-AA9D-89E6EBC24A3F}"/>
                  </a:ext>
                </a:extLst>
              </p:cNvPr>
              <p:cNvSpPr/>
              <p:nvPr/>
            </p:nvSpPr>
            <p:spPr>
              <a:xfrm>
                <a:off x="2044753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0x??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B73615C-C4BF-114A-86BE-A7A920BE951C}"/>
                  </a:ext>
                </a:extLst>
              </p:cNvPr>
              <p:cNvSpPr/>
              <p:nvPr/>
            </p:nvSpPr>
            <p:spPr>
              <a:xfrm>
                <a:off x="2980309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C7F2179-CCC7-EF46-8A20-0F8C4900B3D5}"/>
                  </a:ext>
                </a:extLst>
              </p:cNvPr>
              <p:cNvSpPr/>
              <p:nvPr/>
            </p:nvSpPr>
            <p:spPr>
              <a:xfrm>
                <a:off x="3915865" y="2250436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0xe1</a:t>
                </a: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BD7D02F-04F4-0344-9872-6220858ECBB8}"/>
                </a:ext>
              </a:extLst>
            </p:cNvPr>
            <p:cNvCxnSpPr>
              <a:cxnSpLocks/>
              <a:stCxn id="63" idx="0"/>
            </p:cNvCxnSpPr>
            <p:nvPr/>
          </p:nvCxnSpPr>
          <p:spPr>
            <a:xfrm flipH="1" flipV="1">
              <a:off x="10047645" y="2108958"/>
              <a:ext cx="8362" cy="1436965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669F07A-295F-B549-B02A-1C6AC6E7E7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60425" y="2108958"/>
              <a:ext cx="1" cy="142934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Left Brace 74">
              <a:extLst>
                <a:ext uri="{FF2B5EF4-FFF2-40B4-BE49-F238E27FC236}">
                  <a16:creationId xmlns:a16="http://schemas.microsoft.com/office/drawing/2014/main" id="{8E6809F3-F542-CC4E-B6AE-AFBA1E0A0938}"/>
                </a:ext>
              </a:extLst>
            </p:cNvPr>
            <p:cNvSpPr/>
            <p:nvPr/>
          </p:nvSpPr>
          <p:spPr>
            <a:xfrm rot="16200000">
              <a:off x="7555423" y="1350720"/>
              <a:ext cx="369881" cy="1871112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DF1027C-A297-6447-A3B9-FA8D406E45CB}"/>
                </a:ext>
              </a:extLst>
            </p:cNvPr>
            <p:cNvSpPr txBox="1"/>
            <p:nvPr/>
          </p:nvSpPr>
          <p:spPr>
            <a:xfrm>
              <a:off x="7031557" y="2468849"/>
              <a:ext cx="1544012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Not Changed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8B1D63-0F5F-ABF0-934A-6FEAA8C3F4F6}"/>
              </a:ext>
            </a:extLst>
          </p:cNvPr>
          <p:cNvGrpSpPr/>
          <p:nvPr/>
        </p:nvGrpSpPr>
        <p:grpSpPr>
          <a:xfrm>
            <a:off x="8007290" y="1477278"/>
            <a:ext cx="4056787" cy="4442901"/>
            <a:chOff x="8007290" y="835293"/>
            <a:chExt cx="4056787" cy="444290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DD7180E-6031-4C29-5DBC-4FF3661C3A7C}"/>
                </a:ext>
              </a:extLst>
            </p:cNvPr>
            <p:cNvGrpSpPr/>
            <p:nvPr/>
          </p:nvGrpSpPr>
          <p:grpSpPr>
            <a:xfrm>
              <a:off x="8007290" y="835293"/>
              <a:ext cx="4056787" cy="4442901"/>
              <a:chOff x="6680164" y="866309"/>
              <a:chExt cx="4056787" cy="4442901"/>
            </a:xfrm>
          </p:grpSpPr>
          <p:sp>
            <p:nvSpPr>
              <p:cNvPr id="41" name="Content Placeholder 6">
                <a:extLst>
                  <a:ext uri="{FF2B5EF4-FFF2-40B4-BE49-F238E27FC236}">
                    <a16:creationId xmlns:a16="http://schemas.microsoft.com/office/drawing/2014/main" id="{C2FEFF1B-5580-2C8E-FED9-96B6F119D2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5105" y="866309"/>
                <a:ext cx="4031846" cy="345230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1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9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sz="1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B80F280-8F39-795F-F87B-A0CAA1A1FF32}"/>
                  </a:ext>
                </a:extLst>
              </p:cNvPr>
              <p:cNvSpPr/>
              <p:nvPr/>
            </p:nvSpPr>
            <p:spPr>
              <a:xfrm>
                <a:off x="6680164" y="4318610"/>
                <a:ext cx="4056787" cy="9906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2"/>
                    </a:solidFill>
                  </a:rPr>
                  <a:t>str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F6579A6-0795-85C3-6D52-668C50E37353}"/>
                  </a:ext>
                </a:extLst>
              </p:cNvPr>
              <p:cNvGrpSpPr/>
              <p:nvPr/>
            </p:nvGrpSpPr>
            <p:grpSpPr>
              <a:xfrm>
                <a:off x="6781561" y="3545923"/>
                <a:ext cx="3742224" cy="312089"/>
                <a:chOff x="1085950" y="2250436"/>
                <a:chExt cx="3742224" cy="312089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6B3BD69-6F50-A63A-4A88-1DCDE3A95204}"/>
                    </a:ext>
                  </a:extLst>
                </p:cNvPr>
                <p:cNvSpPr/>
                <p:nvPr/>
              </p:nvSpPr>
              <p:spPr>
                <a:xfrm>
                  <a:off x="1085950" y="2250438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0x04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A715C6C4-5A67-128E-7100-79839E715D32}"/>
                    </a:ext>
                  </a:extLst>
                </p:cNvPr>
                <p:cNvSpPr/>
                <p:nvPr/>
              </p:nvSpPr>
              <p:spPr>
                <a:xfrm>
                  <a:off x="2021506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0x03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711D818F-9F5B-FC91-E1DB-889E5ADE3C4A}"/>
                    </a:ext>
                  </a:extLst>
                </p:cNvPr>
                <p:cNvSpPr/>
                <p:nvPr/>
              </p:nvSpPr>
              <p:spPr>
                <a:xfrm>
                  <a:off x="2957062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0xe2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512346A-D7A4-6313-893E-D5787413F4E4}"/>
                    </a:ext>
                  </a:extLst>
                </p:cNvPr>
                <p:cNvSpPr/>
                <p:nvPr/>
              </p:nvSpPr>
              <p:spPr>
                <a:xfrm>
                  <a:off x="3892618" y="2250436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0xe1</a:t>
                  </a: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4A309EF-B51E-6E91-5D5F-1F2590D0BA3E}"/>
                  </a:ext>
                </a:extLst>
              </p:cNvPr>
              <p:cNvSpPr txBox="1"/>
              <p:nvPr/>
            </p:nvSpPr>
            <p:spPr>
              <a:xfrm>
                <a:off x="9570621" y="1429043"/>
                <a:ext cx="10182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memory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80AC96-1050-C545-D2FA-9A3272DD88A6}"/>
                  </a:ext>
                </a:extLst>
              </p:cNvPr>
              <p:cNvSpPr txBox="1"/>
              <p:nvPr/>
            </p:nvSpPr>
            <p:spPr>
              <a:xfrm>
                <a:off x="6799848" y="3224025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r0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C181292-0D35-16E5-8608-DB7B3B86CB26}"/>
                  </a:ext>
                </a:extLst>
              </p:cNvPr>
              <p:cNvGrpSpPr/>
              <p:nvPr/>
            </p:nvGrpSpPr>
            <p:grpSpPr>
              <a:xfrm>
                <a:off x="6804808" y="1789248"/>
                <a:ext cx="3742224" cy="312089"/>
                <a:chOff x="1109197" y="2250436"/>
                <a:chExt cx="3742224" cy="312089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A3BF13F3-73C0-3B4C-545D-6D494AA7D6C1}"/>
                    </a:ext>
                  </a:extLst>
                </p:cNvPr>
                <p:cNvSpPr/>
                <p:nvPr/>
              </p:nvSpPr>
              <p:spPr>
                <a:xfrm>
                  <a:off x="1109197" y="2250438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0x04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E1285D42-C5D1-6AF0-C134-316B626F1FF3}"/>
                    </a:ext>
                  </a:extLst>
                </p:cNvPr>
                <p:cNvSpPr/>
                <p:nvPr/>
              </p:nvSpPr>
              <p:spPr>
                <a:xfrm>
                  <a:off x="2044753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0x03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1A95C65F-D313-0E69-298B-6129E04FECA6}"/>
                    </a:ext>
                  </a:extLst>
                </p:cNvPr>
                <p:cNvSpPr/>
                <p:nvPr/>
              </p:nvSpPr>
              <p:spPr>
                <a:xfrm>
                  <a:off x="2980309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0xe2</a:t>
                  </a: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9B4EA-5BFA-BE52-C294-7C36571BD944}"/>
                    </a:ext>
                  </a:extLst>
                </p:cNvPr>
                <p:cNvSpPr/>
                <p:nvPr/>
              </p:nvSpPr>
              <p:spPr>
                <a:xfrm>
                  <a:off x="3915865" y="2250436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0xe1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2AF91C22-7573-0CB0-1D69-11D239917D7A}"/>
                  </a:ext>
                </a:extLst>
              </p:cNvPr>
              <p:cNvCxnSpPr>
                <a:cxnSpLocks/>
                <a:stCxn id="83" idx="0"/>
              </p:cNvCxnSpPr>
              <p:nvPr/>
            </p:nvCxnSpPr>
            <p:spPr>
              <a:xfrm flipH="1" flipV="1">
                <a:off x="10047645" y="2108958"/>
                <a:ext cx="8362" cy="1436965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3A14BF1-5298-B181-96E3-81DD2C4E6C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60425" y="2108958"/>
                <a:ext cx="1" cy="142934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A6080F0-E19E-A621-948F-305E9D4D1A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09628" y="2039283"/>
              <a:ext cx="1" cy="142934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458D6C4-33F1-26F3-7A60-97EA8A774E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8219" y="2039283"/>
              <a:ext cx="1" cy="142934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52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0007-B152-7E97-CABB-9D6ADC659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98" y="0"/>
            <a:ext cx="5653830" cy="446567"/>
          </a:xfrm>
        </p:spPr>
        <p:txBody>
          <a:bodyPr/>
          <a:lstStyle/>
          <a:p>
            <a:r>
              <a:rPr lang="en-US" dirty="0"/>
              <a:t>Array addressing with </a:t>
            </a:r>
            <a:r>
              <a:rPr lang="en-US" dirty="0" err="1"/>
              <a:t>ldr</a:t>
            </a:r>
            <a:r>
              <a:rPr lang="en-US" dirty="0"/>
              <a:t>/str</a:t>
            </a:r>
          </a:p>
        </p:txBody>
      </p:sp>
      <p:graphicFrame>
        <p:nvGraphicFramePr>
          <p:cNvPr id="51" name="Table 51">
            <a:extLst>
              <a:ext uri="{FF2B5EF4-FFF2-40B4-BE49-F238E27FC236}">
                <a16:creationId xmlns:a16="http://schemas.microsoft.com/office/drawing/2014/main" id="{871E05ED-46AB-6324-530B-3D2CC5EF8AC8}"/>
              </a:ext>
            </a:extLst>
          </p:cNvPr>
          <p:cNvGraphicFramePr>
            <a:graphicFrameLocks noGrp="1"/>
          </p:cNvGraphicFramePr>
          <p:nvPr>
            <p:ph sz="quarter" idx="16"/>
          </p:nvPr>
        </p:nvGraphicFramePr>
        <p:xfrm>
          <a:off x="796401" y="581905"/>
          <a:ext cx="8697434" cy="3884773"/>
        </p:xfrm>
        <a:graphic>
          <a:graphicData uri="http://schemas.openxmlformats.org/drawingml/2006/table">
            <a:tbl>
              <a:tblPr firstRow="1" firstCol="1">
                <a:tableStyleId>{2D5ABB26-0587-4C30-8999-92F81FD0307C}</a:tableStyleId>
              </a:tblPr>
              <a:tblGrid>
                <a:gridCol w="1834834">
                  <a:extLst>
                    <a:ext uri="{9D8B030D-6E8A-4147-A177-3AD203B41FA5}">
                      <a16:colId xmlns:a16="http://schemas.microsoft.com/office/drawing/2014/main" val="1061120942"/>
                    </a:ext>
                  </a:extLst>
                </a:gridCol>
                <a:gridCol w="2149731">
                  <a:extLst>
                    <a:ext uri="{9D8B030D-6E8A-4147-A177-3AD203B41FA5}">
                      <a16:colId xmlns:a16="http://schemas.microsoft.com/office/drawing/2014/main" val="3677830899"/>
                    </a:ext>
                  </a:extLst>
                </a:gridCol>
                <a:gridCol w="2335764">
                  <a:extLst>
                    <a:ext uri="{9D8B030D-6E8A-4147-A177-3AD203B41FA5}">
                      <a16:colId xmlns:a16="http://schemas.microsoft.com/office/drawing/2014/main" val="1770511696"/>
                    </a:ext>
                  </a:extLst>
                </a:gridCol>
                <a:gridCol w="2377105">
                  <a:extLst>
                    <a:ext uri="{9D8B030D-6E8A-4147-A177-3AD203B41FA5}">
                      <a16:colId xmlns:a16="http://schemas.microsoft.com/office/drawing/2014/main" val="3781501844"/>
                    </a:ext>
                  </a:extLst>
                </a:gridCol>
              </a:tblGrid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 element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Base addressing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Immediate offset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register offset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232461"/>
                  </a:ext>
                </a:extLst>
              </a:tr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[r0, 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  r4, 0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r2, [r0, r4]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989615"/>
                  </a:ext>
                </a:extLst>
              </a:tr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  r0, r0, 1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[r0, 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  r4, 1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r2, [r0, r4]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7807467"/>
                  </a:ext>
                </a:extLst>
              </a:tr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  r0, r0, 2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[r0, 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  r4, 2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r2, [r0, r4]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757084"/>
                  </a:ext>
                </a:extLst>
              </a:tr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x[0]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[r1, 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  r4, 0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[r1, r4]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106728"/>
                  </a:ext>
                </a:extLst>
              </a:tr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x[1]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  r1, r1, 4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r2, [r1]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[r1, 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  r4, 4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[r1, r4]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737620"/>
                  </a:ext>
                </a:extLst>
              </a:tr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x[2]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  r1, r1, 8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r2, [r1]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[r1, 8]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  r4, 8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[r1, r4]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85751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56999E6-EA19-C8BE-FBC7-789B60D6AFF2}"/>
              </a:ext>
            </a:extLst>
          </p:cNvPr>
          <p:cNvSpPr/>
          <p:nvPr/>
        </p:nvSpPr>
        <p:spPr>
          <a:xfrm>
            <a:off x="10322362" y="5898213"/>
            <a:ext cx="935556" cy="312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3EA458-FCB5-7785-283A-523DD066ACC7}"/>
              </a:ext>
            </a:extLst>
          </p:cNvPr>
          <p:cNvSpPr/>
          <p:nvPr/>
        </p:nvSpPr>
        <p:spPr>
          <a:xfrm>
            <a:off x="10322362" y="5595160"/>
            <a:ext cx="935556" cy="312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394C1C-3624-0AB2-D345-3AEF254D76C3}"/>
              </a:ext>
            </a:extLst>
          </p:cNvPr>
          <p:cNvSpPr/>
          <p:nvPr/>
        </p:nvSpPr>
        <p:spPr>
          <a:xfrm>
            <a:off x="10322362" y="5292107"/>
            <a:ext cx="935556" cy="312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CA9795-A6B2-CEEB-8785-4CA4899A75D6}"/>
              </a:ext>
            </a:extLst>
          </p:cNvPr>
          <p:cNvSpPr/>
          <p:nvPr/>
        </p:nvSpPr>
        <p:spPr>
          <a:xfrm>
            <a:off x="10322362" y="4972791"/>
            <a:ext cx="935556" cy="312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939766-C3E0-9BC5-6B30-8A6D89FAD44E}"/>
              </a:ext>
            </a:extLst>
          </p:cNvPr>
          <p:cNvSpPr/>
          <p:nvPr/>
        </p:nvSpPr>
        <p:spPr>
          <a:xfrm>
            <a:off x="10322362" y="4668899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  <a:alpha val="64029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6D9347-2FC5-3B63-7ADE-3687914BBFEE}"/>
              </a:ext>
            </a:extLst>
          </p:cNvPr>
          <p:cNvSpPr/>
          <p:nvPr/>
        </p:nvSpPr>
        <p:spPr>
          <a:xfrm>
            <a:off x="10322362" y="4369312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  <a:alpha val="64029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9C44C2-6A88-6E1F-7B6A-1FB09251D066}"/>
              </a:ext>
            </a:extLst>
          </p:cNvPr>
          <p:cNvSpPr/>
          <p:nvPr/>
        </p:nvSpPr>
        <p:spPr>
          <a:xfrm>
            <a:off x="10322362" y="4072400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  <a:alpha val="64029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57D7FE-75B4-170B-865A-6210CD63663C}"/>
              </a:ext>
            </a:extLst>
          </p:cNvPr>
          <p:cNvSpPr/>
          <p:nvPr/>
        </p:nvSpPr>
        <p:spPr>
          <a:xfrm>
            <a:off x="10322362" y="3756799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  <a:alpha val="64029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922E45-2F5B-B27B-0891-92F10B341477}"/>
              </a:ext>
            </a:extLst>
          </p:cNvPr>
          <p:cNvSpPr txBox="1"/>
          <p:nvPr/>
        </p:nvSpPr>
        <p:spPr>
          <a:xfrm>
            <a:off x="11281301" y="587732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20BCA3-AD9E-798F-EEF9-581C66A290FC}"/>
              </a:ext>
            </a:extLst>
          </p:cNvPr>
          <p:cNvSpPr txBox="1"/>
          <p:nvPr/>
        </p:nvSpPr>
        <p:spPr>
          <a:xfrm>
            <a:off x="11281301" y="557147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0001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7D2A8F-DB95-D99B-0B89-16478B96CC59}"/>
              </a:ext>
            </a:extLst>
          </p:cNvPr>
          <p:cNvSpPr txBox="1"/>
          <p:nvPr/>
        </p:nvSpPr>
        <p:spPr>
          <a:xfrm>
            <a:off x="11281301" y="523587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0010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102DAE-2785-934C-8B7F-844760C51D71}"/>
              </a:ext>
            </a:extLst>
          </p:cNvPr>
          <p:cNvSpPr txBox="1"/>
          <p:nvPr/>
        </p:nvSpPr>
        <p:spPr>
          <a:xfrm>
            <a:off x="11281301" y="494573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0011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C22E64-241C-499A-2BD0-F59BED3DD273}"/>
              </a:ext>
            </a:extLst>
          </p:cNvPr>
          <p:cNvSpPr txBox="1"/>
          <p:nvPr/>
        </p:nvSpPr>
        <p:spPr>
          <a:xfrm>
            <a:off x="11295248" y="464860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0100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930AC-3776-43E7-5F0A-52375AD810DF}"/>
              </a:ext>
            </a:extLst>
          </p:cNvPr>
          <p:cNvSpPr txBox="1"/>
          <p:nvPr/>
        </p:nvSpPr>
        <p:spPr>
          <a:xfrm>
            <a:off x="11281300" y="432914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CD8E63-5CC1-DB10-A380-10B874338B47}"/>
              </a:ext>
            </a:extLst>
          </p:cNvPr>
          <p:cNvSpPr txBox="1"/>
          <p:nvPr/>
        </p:nvSpPr>
        <p:spPr>
          <a:xfrm>
            <a:off x="11257277" y="404588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0110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98C998-2263-0BD9-A17C-7049F9DCD8BF}"/>
              </a:ext>
            </a:extLst>
          </p:cNvPr>
          <p:cNvSpPr/>
          <p:nvPr/>
        </p:nvSpPr>
        <p:spPr>
          <a:xfrm>
            <a:off x="10317220" y="3453746"/>
            <a:ext cx="935556" cy="312087"/>
          </a:xfrm>
          <a:prstGeom prst="rect">
            <a:avLst/>
          </a:prstGeom>
          <a:solidFill>
            <a:srgbClr val="92D050">
              <a:alpha val="24417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2801E-37C8-AC4B-F121-2E5C9C90C1F4}"/>
              </a:ext>
            </a:extLst>
          </p:cNvPr>
          <p:cNvSpPr txBox="1"/>
          <p:nvPr/>
        </p:nvSpPr>
        <p:spPr>
          <a:xfrm>
            <a:off x="11257277" y="371791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619FC2-908C-5C12-30EE-629AD9272730}"/>
              </a:ext>
            </a:extLst>
          </p:cNvPr>
          <p:cNvSpPr txBox="1"/>
          <p:nvPr/>
        </p:nvSpPr>
        <p:spPr>
          <a:xfrm>
            <a:off x="11271223" y="340701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C2FF0C-EB6E-F8C4-62EB-DE93366F7059}"/>
              </a:ext>
            </a:extLst>
          </p:cNvPr>
          <p:cNvSpPr/>
          <p:nvPr/>
        </p:nvSpPr>
        <p:spPr>
          <a:xfrm>
            <a:off x="10312721" y="3161906"/>
            <a:ext cx="935556" cy="312087"/>
          </a:xfrm>
          <a:prstGeom prst="rect">
            <a:avLst/>
          </a:prstGeom>
          <a:solidFill>
            <a:srgbClr val="92D050">
              <a:alpha val="24417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09C0A2-592B-107A-0E78-A53CED567BA2}"/>
              </a:ext>
            </a:extLst>
          </p:cNvPr>
          <p:cNvSpPr/>
          <p:nvPr/>
        </p:nvSpPr>
        <p:spPr>
          <a:xfrm>
            <a:off x="10312721" y="2864994"/>
            <a:ext cx="935556" cy="312087"/>
          </a:xfrm>
          <a:prstGeom prst="rect">
            <a:avLst/>
          </a:prstGeom>
          <a:solidFill>
            <a:srgbClr val="92D050">
              <a:alpha val="24417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2F5A98-8AA8-7346-CD32-73C67C3698F3}"/>
              </a:ext>
            </a:extLst>
          </p:cNvPr>
          <p:cNvSpPr/>
          <p:nvPr/>
        </p:nvSpPr>
        <p:spPr>
          <a:xfrm>
            <a:off x="10312721" y="2549393"/>
            <a:ext cx="935556" cy="312087"/>
          </a:xfrm>
          <a:prstGeom prst="rect">
            <a:avLst/>
          </a:prstGeom>
          <a:solidFill>
            <a:srgbClr val="92D050">
              <a:alpha val="24417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1D8F66-0593-0A98-54A8-09EB719A04CD}"/>
              </a:ext>
            </a:extLst>
          </p:cNvPr>
          <p:cNvSpPr txBox="1"/>
          <p:nvPr/>
        </p:nvSpPr>
        <p:spPr>
          <a:xfrm>
            <a:off x="11257276" y="31026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1001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535564-D9CC-EF54-BA2D-093A55F3E303}"/>
              </a:ext>
            </a:extLst>
          </p:cNvPr>
          <p:cNvSpPr txBox="1"/>
          <p:nvPr/>
        </p:nvSpPr>
        <p:spPr>
          <a:xfrm>
            <a:off x="11261121" y="282926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1010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8B665E-4836-2AC4-83F5-DBF7FADFF5FF}"/>
              </a:ext>
            </a:extLst>
          </p:cNvPr>
          <p:cNvSpPr txBox="1"/>
          <p:nvPr/>
        </p:nvSpPr>
        <p:spPr>
          <a:xfrm>
            <a:off x="11257275" y="252429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1011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96606B2-3E6E-B7D0-2371-D6F1660A2F9C}"/>
              </a:ext>
            </a:extLst>
          </p:cNvPr>
          <p:cNvSpPr/>
          <p:nvPr/>
        </p:nvSpPr>
        <p:spPr>
          <a:xfrm>
            <a:off x="10320136" y="2254870"/>
            <a:ext cx="935556" cy="312087"/>
          </a:xfrm>
          <a:prstGeom prst="rect">
            <a:avLst/>
          </a:prstGeom>
          <a:solidFill>
            <a:srgbClr val="7030A0">
              <a:alpha val="14888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1EFB47-E20B-AFC7-491C-C9BE5CAA65E8}"/>
              </a:ext>
            </a:extLst>
          </p:cNvPr>
          <p:cNvSpPr txBox="1"/>
          <p:nvPr/>
        </p:nvSpPr>
        <p:spPr>
          <a:xfrm>
            <a:off x="11274139" y="220814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1100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28016A0-576C-CEF7-B0E6-2156E2E4C1F7}"/>
              </a:ext>
            </a:extLst>
          </p:cNvPr>
          <p:cNvSpPr/>
          <p:nvPr/>
        </p:nvSpPr>
        <p:spPr>
          <a:xfrm>
            <a:off x="10315637" y="1963030"/>
            <a:ext cx="935556" cy="312087"/>
          </a:xfrm>
          <a:prstGeom prst="rect">
            <a:avLst/>
          </a:prstGeom>
          <a:solidFill>
            <a:srgbClr val="7030A0">
              <a:alpha val="14888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F0AC95-FA4E-F907-FD57-2345469CE98E}"/>
              </a:ext>
            </a:extLst>
          </p:cNvPr>
          <p:cNvSpPr/>
          <p:nvPr/>
        </p:nvSpPr>
        <p:spPr>
          <a:xfrm>
            <a:off x="10315637" y="1666118"/>
            <a:ext cx="935556" cy="312087"/>
          </a:xfrm>
          <a:prstGeom prst="rect">
            <a:avLst/>
          </a:prstGeom>
          <a:solidFill>
            <a:srgbClr val="7030A0">
              <a:alpha val="14888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C5F57D-8D03-D33A-4877-978E36102242}"/>
              </a:ext>
            </a:extLst>
          </p:cNvPr>
          <p:cNvSpPr/>
          <p:nvPr/>
        </p:nvSpPr>
        <p:spPr>
          <a:xfrm>
            <a:off x="10315637" y="1350517"/>
            <a:ext cx="935556" cy="312087"/>
          </a:xfrm>
          <a:prstGeom prst="rect">
            <a:avLst/>
          </a:prstGeom>
          <a:solidFill>
            <a:srgbClr val="7030A0">
              <a:alpha val="14888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57CAC9-3396-C173-D776-198D5D90E595}"/>
              </a:ext>
            </a:extLst>
          </p:cNvPr>
          <p:cNvSpPr txBox="1"/>
          <p:nvPr/>
        </p:nvSpPr>
        <p:spPr>
          <a:xfrm>
            <a:off x="11260192" y="190380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1101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89FECE-BEED-2164-2AF0-E0F50068A965}"/>
              </a:ext>
            </a:extLst>
          </p:cNvPr>
          <p:cNvSpPr txBox="1"/>
          <p:nvPr/>
        </p:nvSpPr>
        <p:spPr>
          <a:xfrm>
            <a:off x="11264037" y="163039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1110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E1AA65-AA5F-BC60-BF57-FCBEA8DF7A40}"/>
              </a:ext>
            </a:extLst>
          </p:cNvPr>
          <p:cNvSpPr txBox="1"/>
          <p:nvPr/>
        </p:nvSpPr>
        <p:spPr>
          <a:xfrm>
            <a:off x="11260191" y="132541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045C5F-8B68-16BB-4E75-08315681E832}"/>
              </a:ext>
            </a:extLst>
          </p:cNvPr>
          <p:cNvSpPr/>
          <p:nvPr/>
        </p:nvSpPr>
        <p:spPr>
          <a:xfrm>
            <a:off x="8801876" y="5907247"/>
            <a:ext cx="1043872" cy="3120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..0000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AA880F-B9DE-B79C-587B-C5BEBC33DD04}"/>
              </a:ext>
            </a:extLst>
          </p:cNvPr>
          <p:cNvSpPr txBox="1"/>
          <p:nvPr/>
        </p:nvSpPr>
        <p:spPr>
          <a:xfrm>
            <a:off x="8377364" y="586323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2E26FE-C51D-F25F-57AD-A6EEC8BD683E}"/>
              </a:ext>
            </a:extLst>
          </p:cNvPr>
          <p:cNvSpPr/>
          <p:nvPr/>
        </p:nvSpPr>
        <p:spPr>
          <a:xfrm>
            <a:off x="8801875" y="4675346"/>
            <a:ext cx="1043873" cy="3120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..0100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083D6E-1463-71F5-60EE-1E8FECB9B2F5}"/>
              </a:ext>
            </a:extLst>
          </p:cNvPr>
          <p:cNvSpPr txBox="1"/>
          <p:nvPr/>
        </p:nvSpPr>
        <p:spPr>
          <a:xfrm>
            <a:off x="8377364" y="463133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A5DE687-2BAA-0C57-E145-BD59C6910E23}"/>
              </a:ext>
            </a:extLst>
          </p:cNvPr>
          <p:cNvCxnSpPr>
            <a:cxnSpLocks/>
            <a:stCxn id="43" idx="3"/>
            <a:endCxn id="9" idx="1"/>
          </p:cNvCxnSpPr>
          <p:nvPr/>
        </p:nvCxnSpPr>
        <p:spPr>
          <a:xfrm flipV="1">
            <a:off x="9845748" y="4824943"/>
            <a:ext cx="476614" cy="6447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F164125-9918-A1B6-73B2-8009C91CFFFB}"/>
              </a:ext>
            </a:extLst>
          </p:cNvPr>
          <p:cNvCxnSpPr>
            <a:cxnSpLocks/>
          </p:cNvCxnSpPr>
          <p:nvPr/>
        </p:nvCxnSpPr>
        <p:spPr>
          <a:xfrm flipV="1">
            <a:off x="9752404" y="6051032"/>
            <a:ext cx="584930" cy="6447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Up Arrow 49">
            <a:extLst>
              <a:ext uri="{FF2B5EF4-FFF2-40B4-BE49-F238E27FC236}">
                <a16:creationId xmlns:a16="http://schemas.microsoft.com/office/drawing/2014/main" id="{FC84BCCF-FDC7-D34C-C206-90BDA73EFE4A}"/>
              </a:ext>
            </a:extLst>
          </p:cNvPr>
          <p:cNvSpPr/>
          <p:nvPr/>
        </p:nvSpPr>
        <p:spPr>
          <a:xfrm>
            <a:off x="10590285" y="615844"/>
            <a:ext cx="395257" cy="6323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A8B884-2FDE-8479-AEFB-0154392CAD44}"/>
              </a:ext>
            </a:extLst>
          </p:cNvPr>
          <p:cNvSpPr txBox="1"/>
          <p:nvPr/>
        </p:nvSpPr>
        <p:spPr>
          <a:xfrm>
            <a:off x="1111892" y="4608322"/>
            <a:ext cx="4390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table rows are</a:t>
            </a:r>
          </a:p>
          <a:p>
            <a:r>
              <a:rPr lang="en-US" dirty="0">
                <a:solidFill>
                  <a:srgbClr val="FF0000"/>
                </a:solidFill>
              </a:rPr>
              <a:t>independent instructions not a sequence</a:t>
            </a:r>
          </a:p>
        </p:txBody>
      </p:sp>
    </p:spTree>
    <p:extLst>
      <p:ext uri="{BB962C8B-B14F-4D97-AF65-F5344CB8AC3E}">
        <p14:creationId xmlns:p14="http://schemas.microsoft.com/office/powerpoint/2010/main" val="37126993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77" y="100755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7A3006-70AE-5A41-A839-25DF9E502E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4984" y="941133"/>
            <a:ext cx="11017048" cy="567693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r1 contains the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X (defined as int *X)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memory r1 points at X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r2 contains the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Y)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memory; r2 points at Y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write Y = *X;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r3, [r1]  // r3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x (read 1)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r0, [r3]  // r0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*x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(read 2)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	r0, [r2]  // y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*x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9EE306-E8B8-AE7F-F7F2-F13A86F91338}"/>
              </a:ext>
            </a:extLst>
          </p:cNvPr>
          <p:cNvSpPr/>
          <p:nvPr/>
        </p:nvSpPr>
        <p:spPr>
          <a:xfrm>
            <a:off x="4535791" y="2672967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2B9668-378D-55BC-BE49-414AB1233E62}"/>
              </a:ext>
            </a:extLst>
          </p:cNvPr>
          <p:cNvSpPr txBox="1"/>
          <p:nvPr/>
        </p:nvSpPr>
        <p:spPr>
          <a:xfrm>
            <a:off x="4112112" y="348033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059D62-6CFD-A6A8-DAEC-6E391D917CBC}"/>
              </a:ext>
            </a:extLst>
          </p:cNvPr>
          <p:cNvSpPr txBox="1"/>
          <p:nvPr/>
        </p:nvSpPr>
        <p:spPr>
          <a:xfrm>
            <a:off x="4171955" y="278241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F2F4A7-E616-7FE0-244C-6A8986722957}"/>
              </a:ext>
            </a:extLst>
          </p:cNvPr>
          <p:cNvSpPr txBox="1"/>
          <p:nvPr/>
        </p:nvSpPr>
        <p:spPr>
          <a:xfrm>
            <a:off x="6960621" y="3620520"/>
            <a:ext cx="1859937" cy="338554"/>
          </a:xfrm>
          <a:prstGeom prst="rect">
            <a:avLst/>
          </a:prstGeom>
          <a:solidFill>
            <a:srgbClr val="2C895B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0x01010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A289B5-AEBC-1415-5A4F-D33FEF10F357}"/>
              </a:ext>
            </a:extLst>
          </p:cNvPr>
          <p:cNvCxnSpPr>
            <a:cxnSpLocks/>
          </p:cNvCxnSpPr>
          <p:nvPr/>
        </p:nvCxnSpPr>
        <p:spPr>
          <a:xfrm>
            <a:off x="5981377" y="3779600"/>
            <a:ext cx="959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A05CBC7-E9F6-CD46-1F46-3705B963A227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5984981" y="3081911"/>
            <a:ext cx="984779" cy="10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7FBA10-FD00-C5DC-A281-6064A873651B}"/>
              </a:ext>
            </a:extLst>
          </p:cNvPr>
          <p:cNvSpPr txBox="1"/>
          <p:nvPr/>
        </p:nvSpPr>
        <p:spPr>
          <a:xfrm>
            <a:off x="6969760" y="395274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A8C7C4-7A2F-3138-2E42-11B6B1B78406}"/>
              </a:ext>
            </a:extLst>
          </p:cNvPr>
          <p:cNvSpPr txBox="1"/>
          <p:nvPr/>
        </p:nvSpPr>
        <p:spPr>
          <a:xfrm>
            <a:off x="6969760" y="291263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contents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03F743-48ED-5411-6FB2-4DF5FBA13945}"/>
              </a:ext>
            </a:extLst>
          </p:cNvPr>
          <p:cNvSpPr txBox="1"/>
          <p:nvPr/>
        </p:nvSpPr>
        <p:spPr>
          <a:xfrm>
            <a:off x="6969760" y="325793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A3454A-95D8-EBE3-8345-F6CEE92FF232}"/>
              </a:ext>
            </a:extLst>
          </p:cNvPr>
          <p:cNvSpPr txBox="1"/>
          <p:nvPr/>
        </p:nvSpPr>
        <p:spPr>
          <a:xfrm>
            <a:off x="8775312" y="329297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D73844-5CBA-D697-8A54-492EDC6361B3}"/>
              </a:ext>
            </a:extLst>
          </p:cNvPr>
          <p:cNvSpPr txBox="1"/>
          <p:nvPr/>
        </p:nvSpPr>
        <p:spPr>
          <a:xfrm>
            <a:off x="8775312" y="2923641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C1A5A5-0328-3762-0B95-CEC700E60237}"/>
              </a:ext>
            </a:extLst>
          </p:cNvPr>
          <p:cNvSpPr txBox="1"/>
          <p:nvPr/>
        </p:nvSpPr>
        <p:spPr>
          <a:xfrm>
            <a:off x="8788944" y="363152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7BB409-1ABD-DCF0-4379-DED8AA885E23}"/>
              </a:ext>
            </a:extLst>
          </p:cNvPr>
          <p:cNvSpPr txBox="1"/>
          <p:nvPr/>
        </p:nvSpPr>
        <p:spPr>
          <a:xfrm>
            <a:off x="8820559" y="394271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1979E99-43A4-1FE0-AA8B-F9165DC64800}"/>
              </a:ext>
            </a:extLst>
          </p:cNvPr>
          <p:cNvSpPr/>
          <p:nvPr/>
        </p:nvSpPr>
        <p:spPr>
          <a:xfrm>
            <a:off x="4533577" y="3419623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9FA7A7-C9D2-18AB-563B-F805492F2B28}"/>
              </a:ext>
            </a:extLst>
          </p:cNvPr>
          <p:cNvSpPr txBox="1"/>
          <p:nvPr/>
        </p:nvSpPr>
        <p:spPr>
          <a:xfrm>
            <a:off x="6967019" y="2561502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649AF6D-7666-3B8B-113A-35343A5C33F5}"/>
              </a:ext>
            </a:extLst>
          </p:cNvPr>
          <p:cNvSpPr txBox="1"/>
          <p:nvPr/>
        </p:nvSpPr>
        <p:spPr>
          <a:xfrm>
            <a:off x="8817818" y="255146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6E33CE5-22C2-C930-7332-4E4109EB8AF1}"/>
              </a:ext>
            </a:extLst>
          </p:cNvPr>
          <p:cNvSpPr txBox="1"/>
          <p:nvPr/>
        </p:nvSpPr>
        <p:spPr>
          <a:xfrm>
            <a:off x="6960621" y="2915910"/>
            <a:ext cx="185993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946F4F-6EEB-870C-43BB-7F4507F262FF}"/>
              </a:ext>
            </a:extLst>
          </p:cNvPr>
          <p:cNvSpPr/>
          <p:nvPr/>
        </p:nvSpPr>
        <p:spPr>
          <a:xfrm>
            <a:off x="4523935" y="197836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542A5B-9DB2-FAC2-1AE7-B82BEF201F0C}"/>
              </a:ext>
            </a:extLst>
          </p:cNvPr>
          <p:cNvSpPr txBox="1"/>
          <p:nvPr/>
        </p:nvSpPr>
        <p:spPr>
          <a:xfrm>
            <a:off x="4160099" y="208780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2B7ADE1-D83A-8641-6532-DCA7948E1B17}"/>
              </a:ext>
            </a:extLst>
          </p:cNvPr>
          <p:cNvSpPr/>
          <p:nvPr/>
        </p:nvSpPr>
        <p:spPr>
          <a:xfrm>
            <a:off x="4539959" y="1976514"/>
            <a:ext cx="1447800" cy="591142"/>
          </a:xfrm>
          <a:prstGeom prst="rect">
            <a:avLst/>
          </a:prstGeom>
          <a:solidFill>
            <a:srgbClr val="2C895B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0x01010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478D42-07A5-A91C-2622-8F6B03225C11}"/>
              </a:ext>
            </a:extLst>
          </p:cNvPr>
          <p:cNvSpPr txBox="1"/>
          <p:nvPr/>
        </p:nvSpPr>
        <p:spPr>
          <a:xfrm>
            <a:off x="4080497" y="42650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F195AB7-356D-0FE7-F1AE-3C2498CF3927}"/>
              </a:ext>
            </a:extLst>
          </p:cNvPr>
          <p:cNvSpPr/>
          <p:nvPr/>
        </p:nvSpPr>
        <p:spPr>
          <a:xfrm>
            <a:off x="4501962" y="4204315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AF2F2E9-9682-53C9-5BCA-0AC616491EBF}"/>
              </a:ext>
            </a:extLst>
          </p:cNvPr>
          <p:cNvSpPr/>
          <p:nvPr/>
        </p:nvSpPr>
        <p:spPr>
          <a:xfrm>
            <a:off x="4491586" y="4204315"/>
            <a:ext cx="1447800" cy="591142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55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F5E96A5-7F9D-17C6-0405-C5DD59A7B262}"/>
              </a:ext>
            </a:extLst>
          </p:cNvPr>
          <p:cNvCxnSpPr>
            <a:cxnSpLocks/>
          </p:cNvCxnSpPr>
          <p:nvPr/>
        </p:nvCxnSpPr>
        <p:spPr>
          <a:xfrm flipH="1" flipV="1">
            <a:off x="6022709" y="2540757"/>
            <a:ext cx="936159" cy="1154834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6E56D13-3E79-C436-E3A7-AEBEDFEC0FD5}"/>
              </a:ext>
            </a:extLst>
          </p:cNvPr>
          <p:cNvCxnSpPr>
            <a:cxnSpLocks/>
            <a:endCxn id="61" idx="3"/>
          </p:cNvCxnSpPr>
          <p:nvPr/>
        </p:nvCxnSpPr>
        <p:spPr>
          <a:xfrm flipH="1">
            <a:off x="5939386" y="2811334"/>
            <a:ext cx="1070456" cy="1688552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97F4DDD-BB4D-8189-E660-E425AE517F32}"/>
              </a:ext>
            </a:extLst>
          </p:cNvPr>
          <p:cNvCxnSpPr>
            <a:cxnSpLocks/>
          </p:cNvCxnSpPr>
          <p:nvPr/>
        </p:nvCxnSpPr>
        <p:spPr>
          <a:xfrm flipV="1">
            <a:off x="5934198" y="3118174"/>
            <a:ext cx="1209874" cy="1381712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7461DF-838D-E99D-247D-1C5936F174D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6022709" y="2246682"/>
            <a:ext cx="944310" cy="4840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93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34" grpId="0"/>
      <p:bldP spid="55" grpId="0" animBg="1"/>
      <p:bldP spid="58" grpId="0" animBg="1"/>
      <p:bldP spid="6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23E958-50C2-9943-ABBE-411C7F991B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68314" y="2739143"/>
            <a:ext cx="11923686" cy="397463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Where </a:t>
            </a:r>
            <a:r>
              <a:rPr lang="en-US" sz="1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r0, r1, r2, r3 </a:t>
            </a:r>
            <a:r>
              <a:rPr lang="en-US" sz="1800" dirty="0"/>
              <a:t>are arm registers, the function declaration is (first four arguments):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kern="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</a:t>
            </a:r>
            <a:r>
              <a:rPr lang="en-US" sz="1800" b="1" kern="0" dirty="0">
                <a:solidFill>
                  <a:schemeClr val="accent5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r0 = function(r0, r1, r2, r3)       </a:t>
            </a:r>
            <a:r>
              <a:rPr lang="en-US" sz="1800" b="1" kern="0" dirty="0">
                <a:solidFill>
                  <a:srgbClr val="00B05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// 32-bit return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kern="0" dirty="0">
                <a:solidFill>
                  <a:schemeClr val="accent5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r0, r1 = function(r0, r1, r2, r3)   </a:t>
            </a:r>
            <a:r>
              <a:rPr lang="en-US" sz="1800" b="1" kern="0" dirty="0">
                <a:solidFill>
                  <a:srgbClr val="00B05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// 64-bit return – long long</a:t>
            </a:r>
            <a:endParaRPr lang="en-US" sz="1800" kern="0" dirty="0">
              <a:solidFill>
                <a:srgbClr val="00B050"/>
              </a:solidFill>
              <a:ea typeface="ＭＳ Ｐゴシック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Each </a:t>
            </a:r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parameter and return value is limited to data that </a:t>
            </a:r>
            <a:r>
              <a:rPr lang="en-US" sz="1800" b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can fit in 4 bytes or less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You receive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up to the first four parameters in these four registers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You copy up to the first four parameters into these four registers before calling a function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For parameter values using more than 4 bytes, a pointer to the parameter is passed (we will cover this later)</a:t>
            </a:r>
            <a:endParaRPr lang="en-US" sz="1800" b="1" kern="0" dirty="0">
              <a:solidFill>
                <a:srgbClr val="FF0000"/>
              </a:solidFill>
              <a:ea typeface="ＭＳ Ｐゴシック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1" u="sng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You MUST ALWAYS assume</a:t>
            </a:r>
            <a:r>
              <a:rPr lang="en-US" sz="18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that the called function will </a:t>
            </a:r>
            <a:r>
              <a:rPr lang="en-US" sz="18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alter the contents of all four registers: r0-r3 </a:t>
            </a:r>
          </a:p>
          <a:p>
            <a:pPr lvl="1"/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In terms of C runtime support, these registers contain the copies given to the called function</a:t>
            </a:r>
          </a:p>
          <a:p>
            <a:pPr lvl="1"/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C allows the copies to be changed in any way by the called function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25425" y="350514"/>
            <a:ext cx="11866575" cy="391196"/>
          </a:xfrm>
        </p:spPr>
        <p:txBody>
          <a:bodyPr/>
          <a:lstStyle/>
          <a:p>
            <a:r>
              <a:rPr lang="en-US" altLang="en-US" dirty="0"/>
              <a:t>Preview: Return Value and Passing Parameters to Functions</a:t>
            </a:r>
            <a:br>
              <a:rPr lang="en-US" altLang="en-US" dirty="0"/>
            </a:br>
            <a:r>
              <a:rPr lang="en-US" altLang="en-US" sz="1800" dirty="0">
                <a:solidFill>
                  <a:srgbClr val="FF0000"/>
                </a:solidFill>
              </a:rPr>
              <a:t>(Four parameters or less)</a:t>
            </a:r>
            <a:endParaRPr lang="en-US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6FB3996-5233-3F43-A972-95E16B7B537F}"/>
              </a:ext>
            </a:extLst>
          </p:cNvPr>
          <p:cNvGraphicFramePr>
            <a:graphicFrameLocks noGrp="1"/>
          </p:cNvGraphicFramePr>
          <p:nvPr/>
        </p:nvGraphicFramePr>
        <p:xfrm>
          <a:off x="268314" y="741710"/>
          <a:ext cx="5296464" cy="1882983"/>
        </p:xfrm>
        <a:graphic>
          <a:graphicData uri="http://schemas.openxmlformats.org/drawingml/2006/table">
            <a:tbl>
              <a:tblPr firstRow="1" firstCol="1" bandRow="1"/>
              <a:tblGrid>
                <a:gridCol w="1404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2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4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 Function Call Use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r0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1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st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parameter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r1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nd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parameter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r2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3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 parameter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r3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4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th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 parameter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5CC7837-209A-EA47-8CF0-F1AF4098BFA1}"/>
              </a:ext>
            </a:extLst>
          </p:cNvPr>
          <p:cNvGraphicFramePr>
            <a:graphicFrameLocks noGrp="1"/>
          </p:cNvGraphicFramePr>
          <p:nvPr/>
        </p:nvGraphicFramePr>
        <p:xfrm>
          <a:off x="5681776" y="741710"/>
          <a:ext cx="6107658" cy="1884689"/>
        </p:xfrm>
        <a:graphic>
          <a:graphicData uri="http://schemas.openxmlformats.org/drawingml/2006/table">
            <a:tbl>
              <a:tblPr firstRow="1" firstCol="1" bandRow="1"/>
              <a:tblGrid>
                <a:gridCol w="1623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3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7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Function Return Value Use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56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r0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8, 16 or 32-bit result,</a:t>
                      </a:r>
                      <a:r>
                        <a:rPr lang="en-US" sz="20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32-bit address or least-significant half of a 64-bit result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r1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most-significant half of a 64-bit result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BBD7113-99E7-6D4A-9D7D-81C16F7797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1775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31" y="174578"/>
            <a:ext cx="11688962" cy="983359"/>
          </a:xfrm>
        </p:spPr>
        <p:txBody>
          <a:bodyPr/>
          <a:lstStyle/>
          <a:p>
            <a:r>
              <a:rPr lang="en-US" sz="2800" i="0" u="none" strike="noStrike" dirty="0">
                <a:effectLst/>
                <a:latin typeface="-webkit-standard"/>
              </a:rPr>
              <a:t>Using the literal table to fix:</a:t>
            </a:r>
            <a:br>
              <a:rPr lang="en-US" sz="200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Error: invalid constant (3ff) after fixup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131" y="1186348"/>
            <a:ext cx="11538797" cy="475396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In data processing instructions, the field </a:t>
            </a:r>
            <a:r>
              <a:rPr lang="en-US" sz="2000" b="1" dirty="0">
                <a:solidFill>
                  <a:schemeClr val="accent5"/>
                </a:solidFill>
              </a:rPr>
              <a:t>imm8 + rotate 4 bits </a:t>
            </a:r>
            <a:r>
              <a:rPr lang="en-US" sz="2000" dirty="0"/>
              <a:t>is too small to store store the immediate value, how do you get larger immediate values into a register?</a:t>
            </a:r>
          </a:p>
          <a:p>
            <a:endParaRPr lang="en-US" sz="2000" dirty="0">
              <a:solidFill>
                <a:srgbClr val="0070C0"/>
              </a:solidFill>
            </a:endParaRPr>
          </a:p>
          <a:p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70C0"/>
              </a:solidFill>
            </a:endParaRPr>
          </a:p>
          <a:p>
            <a:r>
              <a:rPr lang="en-US" sz="2000" dirty="0"/>
              <a:t>Answer: use 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ldr</a:t>
            </a:r>
            <a:r>
              <a:rPr lang="en-US" sz="2000" dirty="0"/>
              <a:t> instruction with the constant as an operand: 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=constant</a:t>
            </a:r>
            <a:endParaRPr lang="en-US" sz="9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</a:rPr>
              <a:t>Assembler</a:t>
            </a:r>
            <a:r>
              <a:rPr lang="en-US" sz="2000" dirty="0">
                <a:solidFill>
                  <a:schemeClr val="accent5"/>
                </a:solidFill>
              </a:rPr>
              <a:t> creates a </a:t>
            </a:r>
            <a:r>
              <a:rPr lang="en-US" sz="2000" b="1" dirty="0">
                <a:solidFill>
                  <a:schemeClr val="accent5"/>
                </a:solidFill>
              </a:rPr>
              <a:t>literal table entry </a:t>
            </a:r>
            <a:r>
              <a:rPr lang="en-US" sz="2000" dirty="0">
                <a:solidFill>
                  <a:schemeClr val="accent5"/>
                </a:solidFill>
              </a:rPr>
              <a:t>with the </a:t>
            </a:r>
            <a:r>
              <a:rPr lang="en-US" sz="2000" b="1" dirty="0">
                <a:solidFill>
                  <a:schemeClr val="accent5"/>
                </a:solidFill>
              </a:rPr>
              <a:t>constant</a:t>
            </a:r>
            <a:endParaRPr lang="en-US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484810-E3CA-5448-98E9-C8B5D8BFDBAD}"/>
              </a:ext>
            </a:extLst>
          </p:cNvPr>
          <p:cNvGrpSpPr/>
          <p:nvPr/>
        </p:nvGrpSpPr>
        <p:grpSpPr>
          <a:xfrm>
            <a:off x="4153520" y="2223405"/>
            <a:ext cx="5371822" cy="1682712"/>
            <a:chOff x="6672287" y="4837122"/>
            <a:chExt cx="5371822" cy="16827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C5310D-D403-0540-8A13-5C41681D2851}"/>
                </a:ext>
              </a:extLst>
            </p:cNvPr>
            <p:cNvSpPr/>
            <p:nvPr/>
          </p:nvSpPr>
          <p:spPr>
            <a:xfrm>
              <a:off x="6672287" y="4837122"/>
              <a:ext cx="5371822" cy="16827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50B26C4-EF50-4C4E-9CDB-BF370E949360}"/>
                </a:ext>
              </a:extLst>
            </p:cNvPr>
            <p:cNvSpPr/>
            <p:nvPr/>
          </p:nvSpPr>
          <p:spPr bwMode="auto">
            <a:xfrm>
              <a:off x="8536476" y="4997293"/>
              <a:ext cx="2457966" cy="380048"/>
            </a:xfrm>
            <a:prstGeom prst="roundRect">
              <a:avLst>
                <a:gd name="adj" fmla="val 5733"/>
              </a:avLst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mov	r0, 1023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7FD59E-3346-CC4D-9193-A02CF8401CFA}"/>
                </a:ext>
              </a:extLst>
            </p:cNvPr>
            <p:cNvSpPr txBox="1"/>
            <p:nvPr/>
          </p:nvSpPr>
          <p:spPr>
            <a:xfrm>
              <a:off x="7016697" y="5420262"/>
              <a:ext cx="493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xxx.s:24: Error: invalid constant (3ff) after fixup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6E63987-BC30-334A-9A5D-15DF8836D070}"/>
                </a:ext>
              </a:extLst>
            </p:cNvPr>
            <p:cNvSpPr/>
            <p:nvPr/>
          </p:nvSpPr>
          <p:spPr bwMode="auto">
            <a:xfrm>
              <a:off x="8587772" y="5959553"/>
              <a:ext cx="2457966" cy="380048"/>
            </a:xfrm>
            <a:prstGeom prst="roundRect">
              <a:avLst>
                <a:gd name="adj" fmla="val 5733"/>
              </a:avLst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ldr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	r0, =1023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B0FA0A-E260-9946-AF00-9AC23B331957}"/>
                </a:ext>
              </a:extLst>
            </p:cNvPr>
            <p:cNvSpPr txBox="1"/>
            <p:nvPr/>
          </p:nvSpPr>
          <p:spPr>
            <a:xfrm>
              <a:off x="7607375" y="499779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fails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A63FD3-38BE-5549-8527-71F9F94C832D}"/>
                </a:ext>
              </a:extLst>
            </p:cNvPr>
            <p:cNvSpPr txBox="1"/>
            <p:nvPr/>
          </p:nvSpPr>
          <p:spPr>
            <a:xfrm>
              <a:off x="6770120" y="5885580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replacement</a:t>
              </a:r>
            </a:p>
          </p:txBody>
        </p: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AFE36EA2-3C7E-B644-9974-CE2C8F88A7C9}"/>
                </a:ext>
              </a:extLst>
            </p:cNvPr>
            <p:cNvSpPr/>
            <p:nvPr/>
          </p:nvSpPr>
          <p:spPr>
            <a:xfrm>
              <a:off x="8202411" y="5062820"/>
              <a:ext cx="334066" cy="2511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9D4FE317-A338-9042-9CE6-47280154F856}"/>
                </a:ext>
              </a:extLst>
            </p:cNvPr>
            <p:cNvSpPr/>
            <p:nvPr/>
          </p:nvSpPr>
          <p:spPr>
            <a:xfrm>
              <a:off x="8253706" y="5974838"/>
              <a:ext cx="334066" cy="2511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092E0BA-5E07-9947-83B8-47909D250222}"/>
              </a:ext>
            </a:extLst>
          </p:cNvPr>
          <p:cNvSpPr txBox="1"/>
          <p:nvPr/>
        </p:nvSpPr>
        <p:spPr>
          <a:xfrm>
            <a:off x="513188" y="2533606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mov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A6672E-3DD4-6641-A81E-9681CF8F2C9B}"/>
              </a:ext>
            </a:extLst>
          </p:cNvPr>
          <p:cNvSpPr txBox="1"/>
          <p:nvPr/>
        </p:nvSpPr>
        <p:spPr>
          <a:xfrm>
            <a:off x="1797124" y="2533606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6EB684-1721-5742-BF97-B24E7328A158}"/>
              </a:ext>
            </a:extLst>
          </p:cNvPr>
          <p:cNvSpPr txBox="1"/>
          <p:nvPr/>
        </p:nvSpPr>
        <p:spPr>
          <a:xfrm>
            <a:off x="2402936" y="2533606"/>
            <a:ext cx="668773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F75945-215E-0442-911D-1BB41C228406}"/>
              </a:ext>
            </a:extLst>
          </p:cNvPr>
          <p:cNvSpPr txBox="1"/>
          <p:nvPr/>
        </p:nvSpPr>
        <p:spPr>
          <a:xfrm>
            <a:off x="3073302" y="2533606"/>
            <a:ext cx="85311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5BFADA-12DA-CC47-A4B2-E2D9A6C48B6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4A038C-616D-8E48-AA6F-00B044A1BC1B}"/>
              </a:ext>
            </a:extLst>
          </p:cNvPr>
          <p:cNvSpPr/>
          <p:nvPr/>
        </p:nvSpPr>
        <p:spPr>
          <a:xfrm>
            <a:off x="1199178" y="5025859"/>
            <a:ext cx="8236963" cy="6457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Rd,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=constant     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=constant</a:t>
            </a: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=0x2468abcd   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loads the constant 0x246abcd into r1</a:t>
            </a:r>
            <a:endParaRPr lang="en-US" sz="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80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5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C9117E-93C0-F54D-86FD-19EB4153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Unsigned Decimal to Unsigned Binary Conversion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C9508-C5CC-4A42-99A2-6EA06C0A2D4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0AF1CF7-1C6B-D40B-1195-19C0C8231266}"/>
              </a:ext>
            </a:extLst>
          </p:cNvPr>
          <p:cNvGraphicFramePr>
            <a:graphicFrameLocks noGrp="1"/>
          </p:cNvGraphicFramePr>
          <p:nvPr/>
        </p:nvGraphicFramePr>
        <p:xfrm>
          <a:off x="2189329" y="990025"/>
          <a:ext cx="8128000" cy="3835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849199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532357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423886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20210010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dividend </a:t>
                      </a:r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Quotient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Remainder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618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249/2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3031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124/2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13366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62/2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95055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0340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06118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24299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57644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568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6B7864-4214-69B2-781F-75F1DA870B2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588433" y="5241444"/>
                <a:ext cx="11015133" cy="1253061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249(base 10)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   </m:t>
                        </m:r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</m:t>
                            </m:r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r>
                      <a:rPr lang="en-US" sz="24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  =    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𝑏</m:t>
                    </m:r>
                    <m:r>
                      <a:rPr lang="en-US" sz="24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1 </m:t>
                    </m:r>
                  </m:oMath>
                </a14:m>
                <a:endPara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Helvetica Ligh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11111001 = (1x128) + (1x64) + (1x32) + (1x16) + (1x8) + 1 = 249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6B7864-4214-69B2-781F-75F1DA870B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588433" y="5241444"/>
                <a:ext cx="11015133" cy="1253061"/>
              </a:xfrm>
              <a:blipFill>
                <a:blip r:embed="rId2"/>
                <a:stretch>
                  <a:fillRect l="-922" t="-10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Arrow 1">
            <a:extLst>
              <a:ext uri="{FF2B5EF4-FFF2-40B4-BE49-F238E27FC236}">
                <a16:creationId xmlns:a16="http://schemas.microsoft.com/office/drawing/2014/main" id="{41D53E37-C655-7982-B180-6060CC2210FC}"/>
              </a:ext>
            </a:extLst>
          </p:cNvPr>
          <p:cNvSpPr/>
          <p:nvPr/>
        </p:nvSpPr>
        <p:spPr>
          <a:xfrm>
            <a:off x="1797444" y="152735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E302AD6-E454-91E2-5C0A-F1201975A163}"/>
              </a:ext>
            </a:extLst>
          </p:cNvPr>
          <p:cNvSpPr/>
          <p:nvPr/>
        </p:nvSpPr>
        <p:spPr>
          <a:xfrm>
            <a:off x="1797443" y="198334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6E8DB87-9E6E-31F3-5CA4-F5F725DA3AC4}"/>
              </a:ext>
            </a:extLst>
          </p:cNvPr>
          <p:cNvSpPr/>
          <p:nvPr/>
        </p:nvSpPr>
        <p:spPr>
          <a:xfrm>
            <a:off x="1797442" y="239878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72D2324-9887-CE88-FDC7-831DEBA301DF}"/>
              </a:ext>
            </a:extLst>
          </p:cNvPr>
          <p:cNvSpPr/>
          <p:nvPr/>
        </p:nvSpPr>
        <p:spPr>
          <a:xfrm>
            <a:off x="1797441" y="275711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AAE6BED-91F9-AFED-F618-444B536E6EAA}"/>
              </a:ext>
            </a:extLst>
          </p:cNvPr>
          <p:cNvSpPr/>
          <p:nvPr/>
        </p:nvSpPr>
        <p:spPr>
          <a:xfrm>
            <a:off x="1797440" y="315640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582FAF8-EA0B-1CC2-D88C-1FC5B0B00F39}"/>
              </a:ext>
            </a:extLst>
          </p:cNvPr>
          <p:cNvSpPr/>
          <p:nvPr/>
        </p:nvSpPr>
        <p:spPr>
          <a:xfrm>
            <a:off x="1797439" y="361979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6A3C8D6-1E0F-5383-9EE7-7EF0DEA70CBD}"/>
              </a:ext>
            </a:extLst>
          </p:cNvPr>
          <p:cNvSpPr/>
          <p:nvPr/>
        </p:nvSpPr>
        <p:spPr>
          <a:xfrm>
            <a:off x="1797438" y="406329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F18A099-5C45-2433-86BD-8EA859447AA4}"/>
              </a:ext>
            </a:extLst>
          </p:cNvPr>
          <p:cNvSpPr/>
          <p:nvPr/>
        </p:nvSpPr>
        <p:spPr>
          <a:xfrm>
            <a:off x="1797437" y="451157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136A84B-46A4-FA77-BDF8-451F072723FF}"/>
              </a:ext>
            </a:extLst>
          </p:cNvPr>
          <p:cNvSpPr/>
          <p:nvPr/>
        </p:nvSpPr>
        <p:spPr>
          <a:xfrm>
            <a:off x="6596272" y="152735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9225F88-FC58-B118-5894-FFDBE9623AAD}"/>
              </a:ext>
            </a:extLst>
          </p:cNvPr>
          <p:cNvSpPr/>
          <p:nvPr/>
        </p:nvSpPr>
        <p:spPr>
          <a:xfrm>
            <a:off x="6596271" y="194945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4CC0843-D660-D504-3E4B-39556D514A87}"/>
              </a:ext>
            </a:extLst>
          </p:cNvPr>
          <p:cNvSpPr/>
          <p:nvPr/>
        </p:nvSpPr>
        <p:spPr>
          <a:xfrm>
            <a:off x="6596271" y="239217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2B4C34B-E1C5-730B-BBAB-F3ECB08BC6CF}"/>
              </a:ext>
            </a:extLst>
          </p:cNvPr>
          <p:cNvSpPr/>
          <p:nvPr/>
        </p:nvSpPr>
        <p:spPr>
          <a:xfrm>
            <a:off x="6596270" y="283488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00CB9596-CD89-7E55-9172-455713DCD335}"/>
              </a:ext>
            </a:extLst>
          </p:cNvPr>
          <p:cNvSpPr/>
          <p:nvPr/>
        </p:nvSpPr>
        <p:spPr>
          <a:xfrm>
            <a:off x="6596269" y="324606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FEDB1CD-8AA2-B398-1F6E-551FD17AB898}"/>
              </a:ext>
            </a:extLst>
          </p:cNvPr>
          <p:cNvSpPr/>
          <p:nvPr/>
        </p:nvSpPr>
        <p:spPr>
          <a:xfrm>
            <a:off x="6596269" y="360908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A408091-DFE4-3675-97D9-646BC6D58B7E}"/>
              </a:ext>
            </a:extLst>
          </p:cNvPr>
          <p:cNvSpPr/>
          <p:nvPr/>
        </p:nvSpPr>
        <p:spPr>
          <a:xfrm>
            <a:off x="6596269" y="4041172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840018-39FC-F13A-0C19-A44C8DBD696A}"/>
              </a:ext>
            </a:extLst>
          </p:cNvPr>
          <p:cNvSpPr/>
          <p:nvPr/>
        </p:nvSpPr>
        <p:spPr>
          <a:xfrm>
            <a:off x="6595225" y="445974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0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 animBg="1"/>
      <p:bldP spid="2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CDD3EA-79DB-1344-A0CC-B0D21722CB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67967" y="723636"/>
            <a:ext cx="9735008" cy="546549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endParaRPr lang="en-US" sz="11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70C0"/>
                </a:solidFill>
              </a:rPr>
              <a:t>What is   </a:t>
            </a:r>
            <a:r>
              <a:rPr lang="en-US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US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70C0"/>
                </a:solidFill>
              </a:rPr>
              <a:t>(base 2)   </a:t>
            </a:r>
            <a:r>
              <a:rPr lang="en-US" sz="2800" dirty="0">
                <a:solidFill>
                  <a:srgbClr val="0070C0"/>
                </a:solidFill>
              </a:rPr>
              <a:t>in decimal (N)?</a:t>
            </a: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101</a:t>
            </a:r>
            <a:r>
              <a:rPr lang="en-US" sz="1400" b="1" dirty="0">
                <a:solidFill>
                  <a:srgbClr val="0070C0"/>
                </a:solidFill>
              </a:rPr>
              <a:t>(base 10) </a:t>
            </a:r>
            <a:r>
              <a:rPr lang="en-US" sz="2000" b="1" dirty="0">
                <a:solidFill>
                  <a:srgbClr val="0070C0"/>
                </a:solidFill>
              </a:rPr>
              <a:t>= (</a:t>
            </a:r>
            <a:r>
              <a:rPr lang="en-US" sz="2000" b="1" dirty="0">
                <a:solidFill>
                  <a:srgbClr val="FF0000"/>
                </a:solidFill>
              </a:rPr>
              <a:t>1</a:t>
            </a:r>
            <a:r>
              <a:rPr lang="en-US" sz="2000" b="1" dirty="0">
                <a:solidFill>
                  <a:srgbClr val="0070C0"/>
                </a:solidFill>
              </a:rPr>
              <a:t>x64) + (</a:t>
            </a:r>
            <a:r>
              <a:rPr lang="en-US" sz="2000" b="1" dirty="0">
                <a:solidFill>
                  <a:srgbClr val="7030A0"/>
                </a:solidFill>
              </a:rPr>
              <a:t>1</a:t>
            </a:r>
            <a:r>
              <a:rPr lang="en-US" sz="2000" b="1" dirty="0">
                <a:solidFill>
                  <a:srgbClr val="0070C0"/>
                </a:solidFill>
              </a:rPr>
              <a:t>x32) + (</a:t>
            </a:r>
            <a:r>
              <a:rPr lang="en-US" sz="2000" b="1" dirty="0">
                <a:solidFill>
                  <a:schemeClr val="accent1"/>
                </a:solidFill>
              </a:rPr>
              <a:t>1</a:t>
            </a:r>
            <a:r>
              <a:rPr lang="en-US" sz="2000" b="1" dirty="0">
                <a:solidFill>
                  <a:srgbClr val="0070C0"/>
                </a:solidFill>
              </a:rPr>
              <a:t>x4) +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(checking the conversion)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C9117E-93C0-F54D-86FD-19EB4153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171842"/>
            <a:ext cx="10515600" cy="493787"/>
          </a:xfrm>
        </p:spPr>
        <p:txBody>
          <a:bodyPr/>
          <a:lstStyle/>
          <a:p>
            <a:r>
              <a:rPr lang="en-US" dirty="0"/>
              <a:t>Unsigned Binary to Unsigned Decimal Conversion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/>
              <p:nvPr/>
            </p:nvSpPr>
            <p:spPr>
              <a:xfrm>
                <a:off x="2771169" y="886142"/>
                <a:ext cx="35618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 </m:t>
                              </m:r>
                              <m: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 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69" y="886142"/>
                <a:ext cx="3561809" cy="400110"/>
              </a:xfrm>
              <a:prstGeom prst="rect">
                <a:avLst/>
              </a:prstGeom>
              <a:blipFill>
                <a:blip r:embed="rId2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EEA0CD6-381D-8B49-95B6-0C5CD1E0C34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8A9A563A-BABA-741E-3EB9-EBAF9159FA3D}"/>
              </a:ext>
            </a:extLst>
          </p:cNvPr>
          <p:cNvGraphicFramePr>
            <a:graphicFrameLocks noGrp="1"/>
          </p:cNvGraphicFramePr>
          <p:nvPr/>
        </p:nvGraphicFramePr>
        <p:xfrm>
          <a:off x="1763862" y="1726809"/>
          <a:ext cx="8664276" cy="38321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0314">
                  <a:extLst>
                    <a:ext uri="{9D8B030D-6E8A-4147-A177-3AD203B41FA5}">
                      <a16:colId xmlns:a16="http://schemas.microsoft.com/office/drawing/2014/main" val="1842388646"/>
                    </a:ext>
                  </a:extLst>
                </a:gridCol>
                <a:gridCol w="1280695">
                  <a:extLst>
                    <a:ext uri="{9D8B030D-6E8A-4147-A177-3AD203B41FA5}">
                      <a16:colId xmlns:a16="http://schemas.microsoft.com/office/drawing/2014/main" val="1819150053"/>
                    </a:ext>
                  </a:extLst>
                </a:gridCol>
                <a:gridCol w="2272425">
                  <a:extLst>
                    <a:ext uri="{9D8B030D-6E8A-4147-A177-3AD203B41FA5}">
                      <a16:colId xmlns:a16="http://schemas.microsoft.com/office/drawing/2014/main" val="920210010"/>
                    </a:ext>
                  </a:extLst>
                </a:gridCol>
                <a:gridCol w="1850842">
                  <a:extLst>
                    <a:ext uri="{9D8B030D-6E8A-4147-A177-3AD203B41FA5}">
                      <a16:colId xmlns:a16="http://schemas.microsoft.com/office/drawing/2014/main" val="1653492654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 Shift Left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618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3031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13366"/>
                  </a:ext>
                </a:extLst>
              </a:tr>
              <a:tr h="4224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1 =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95055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0340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06118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24299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57644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56890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2A8C7DB1-AADD-0BBB-78DE-2A99C4755834}"/>
              </a:ext>
            </a:extLst>
          </p:cNvPr>
          <p:cNvSpPr/>
          <p:nvPr/>
        </p:nvSpPr>
        <p:spPr>
          <a:xfrm>
            <a:off x="1371977" y="230107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548BD52-585A-4083-698B-35E4FA7217CC}"/>
              </a:ext>
            </a:extLst>
          </p:cNvPr>
          <p:cNvSpPr/>
          <p:nvPr/>
        </p:nvSpPr>
        <p:spPr>
          <a:xfrm>
            <a:off x="1367967" y="274163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5A5E816-5755-CECB-100F-6730A0E3E454}"/>
              </a:ext>
            </a:extLst>
          </p:cNvPr>
          <p:cNvSpPr/>
          <p:nvPr/>
        </p:nvSpPr>
        <p:spPr>
          <a:xfrm>
            <a:off x="1367966" y="312732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A87E1C0-898B-C544-D806-84CB0F9C894D}"/>
              </a:ext>
            </a:extLst>
          </p:cNvPr>
          <p:cNvSpPr/>
          <p:nvPr/>
        </p:nvSpPr>
        <p:spPr>
          <a:xfrm>
            <a:off x="1367965" y="355398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7F9A85E-B0A1-2ECA-F1B1-D1A3A50A349F}"/>
              </a:ext>
            </a:extLst>
          </p:cNvPr>
          <p:cNvSpPr/>
          <p:nvPr/>
        </p:nvSpPr>
        <p:spPr>
          <a:xfrm>
            <a:off x="1367964" y="3964525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C9AD21B-F148-1237-3AE6-CFF0535087EB}"/>
              </a:ext>
            </a:extLst>
          </p:cNvPr>
          <p:cNvSpPr/>
          <p:nvPr/>
        </p:nvSpPr>
        <p:spPr>
          <a:xfrm>
            <a:off x="1367963" y="4366332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3EEB233-E8B9-DD3E-74B8-E17816F5258B}"/>
              </a:ext>
            </a:extLst>
          </p:cNvPr>
          <p:cNvSpPr/>
          <p:nvPr/>
        </p:nvSpPr>
        <p:spPr>
          <a:xfrm>
            <a:off x="1367962" y="479245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3D5210E-3110-9830-238F-B4291DC519CD}"/>
              </a:ext>
            </a:extLst>
          </p:cNvPr>
          <p:cNvSpPr/>
          <p:nvPr/>
        </p:nvSpPr>
        <p:spPr>
          <a:xfrm>
            <a:off x="1367962" y="5203322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AA5997D-8305-D4A3-DDC1-B4043887BDBD}"/>
              </a:ext>
            </a:extLst>
          </p:cNvPr>
          <p:cNvCxnSpPr>
            <a:cxnSpLocks/>
          </p:cNvCxnSpPr>
          <p:nvPr/>
        </p:nvCxnSpPr>
        <p:spPr>
          <a:xfrm flipH="1">
            <a:off x="5024176" y="2301073"/>
            <a:ext cx="3516923" cy="4330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31A26D-FB72-8CC1-2215-17FAC3024932}"/>
              </a:ext>
            </a:extLst>
          </p:cNvPr>
          <p:cNvCxnSpPr>
            <a:cxnSpLocks/>
          </p:cNvCxnSpPr>
          <p:nvPr/>
        </p:nvCxnSpPr>
        <p:spPr>
          <a:xfrm flipH="1">
            <a:off x="5024176" y="2741630"/>
            <a:ext cx="3516923" cy="3744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6A32C7-A7F4-0AE9-7896-1F13D5BF35AC}"/>
              </a:ext>
            </a:extLst>
          </p:cNvPr>
          <p:cNvCxnSpPr>
            <a:cxnSpLocks/>
          </p:cNvCxnSpPr>
          <p:nvPr/>
        </p:nvCxnSpPr>
        <p:spPr>
          <a:xfrm flipH="1">
            <a:off x="5024176" y="3167141"/>
            <a:ext cx="3516923" cy="3868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DB8A49-D21B-DC35-0E87-F7B61944C12F}"/>
              </a:ext>
            </a:extLst>
          </p:cNvPr>
          <p:cNvCxnSpPr>
            <a:cxnSpLocks/>
          </p:cNvCxnSpPr>
          <p:nvPr/>
        </p:nvCxnSpPr>
        <p:spPr>
          <a:xfrm flipH="1">
            <a:off x="5024176" y="3607698"/>
            <a:ext cx="3516923" cy="373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61FA2F-C6A4-53A7-99EB-79D7D7C770C4}"/>
              </a:ext>
            </a:extLst>
          </p:cNvPr>
          <p:cNvCxnSpPr>
            <a:cxnSpLocks/>
          </p:cNvCxnSpPr>
          <p:nvPr/>
        </p:nvCxnSpPr>
        <p:spPr>
          <a:xfrm flipH="1">
            <a:off x="5024176" y="3995667"/>
            <a:ext cx="3516923" cy="426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BC01DA-33B3-B092-5EAB-1920112ABE1D}"/>
              </a:ext>
            </a:extLst>
          </p:cNvPr>
          <p:cNvCxnSpPr>
            <a:cxnSpLocks/>
          </p:cNvCxnSpPr>
          <p:nvPr/>
        </p:nvCxnSpPr>
        <p:spPr>
          <a:xfrm flipH="1">
            <a:off x="5024176" y="4473766"/>
            <a:ext cx="3516923" cy="3417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FEF4BA-A149-FF0A-98CE-03F64F202268}"/>
              </a:ext>
            </a:extLst>
          </p:cNvPr>
          <p:cNvCxnSpPr>
            <a:cxnSpLocks/>
          </p:cNvCxnSpPr>
          <p:nvPr/>
        </p:nvCxnSpPr>
        <p:spPr>
          <a:xfrm flipH="1">
            <a:off x="5024176" y="4882737"/>
            <a:ext cx="3516922" cy="3733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24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9" grpId="0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77825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Impact of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4174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70387</TotalTime>
  <Words>8982</Words>
  <Application>Microsoft Macintosh PowerPoint</Application>
  <PresentationFormat>Widescreen</PresentationFormat>
  <Paragraphs>2083</Paragraphs>
  <Slides>66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4" baseType="lpstr">
      <vt:lpstr>-webkit-standard</vt:lpstr>
      <vt:lpstr>Arial</vt:lpstr>
      <vt:lpstr>Arial Regular</vt:lpstr>
      <vt:lpstr>ArialMT</vt:lpstr>
      <vt:lpstr>Calibri</vt:lpstr>
      <vt:lpstr>Cambria Math</vt:lpstr>
      <vt:lpstr>Consolas</vt:lpstr>
      <vt:lpstr>Courier</vt:lpstr>
      <vt:lpstr>Courier New</vt:lpstr>
      <vt:lpstr>Helvetica</vt:lpstr>
      <vt:lpstr>Helvetica Neue Regular</vt:lpstr>
      <vt:lpstr>Roboto</vt:lpstr>
      <vt:lpstr>Symbol</vt:lpstr>
      <vt:lpstr>Tahoma</vt:lpstr>
      <vt:lpstr>Times</vt:lpstr>
      <vt:lpstr>Times New Roman</vt:lpstr>
      <vt:lpstr>Wingdings</vt:lpstr>
      <vt:lpstr>Theme1</vt:lpstr>
      <vt:lpstr>PowerPoint Presentation</vt:lpstr>
      <vt:lpstr>Five Step Workflow in the Linux Environment, Single Source File</vt:lpstr>
      <vt:lpstr>Background: What is a Definition in a program language?</vt:lpstr>
      <vt:lpstr>Background What is a Declaration in programming language?</vt:lpstr>
      <vt:lpstr>C Library Function API : Simple Character I/O – Used in PA3</vt:lpstr>
      <vt:lpstr>Hex to Binary (group 4 bits per digit from the right)</vt:lpstr>
      <vt:lpstr>Unsigned Decimal to Unsigned Binary Conversion</vt:lpstr>
      <vt:lpstr>Unsigned Binary to Unsigned Decimal Conversion</vt:lpstr>
      <vt:lpstr>Unsigned Integers (positive numbers) Impact of Fixed # of Bits</vt:lpstr>
      <vt:lpstr>Overflow: Going Past the Boundary Between max and min</vt:lpstr>
      <vt:lpstr>Unsigned Integer Number Overflow: Addition in 8 bits </vt:lpstr>
      <vt:lpstr>2's Complement Signed Integer Method</vt:lpstr>
      <vt:lpstr>Two’s Complement: The MSB Has a Negative Weight</vt:lpstr>
      <vt:lpstr>Summary: Min, Max Values: Unsigned and Two’s Complement</vt:lpstr>
      <vt:lpstr>Signed Decimal to Two's Complement Conversion</vt:lpstr>
      <vt:lpstr>Two's Complement to Signed Decimal Conversion - Positive</vt:lpstr>
      <vt:lpstr>Two’s Complement Positive Overflow</vt:lpstr>
      <vt:lpstr>Sign Extension (how type promotion works)</vt:lpstr>
      <vt:lpstr>Example: Two’s Complement Sign or bit Extension - 1</vt:lpstr>
      <vt:lpstr>Each use of a * operator results in one additional read -2</vt:lpstr>
      <vt:lpstr>Recap: Lside, Rside, Lvalue, Rvalue</vt:lpstr>
      <vt:lpstr>Background: Different Ways to Pass Parameters</vt:lpstr>
      <vt:lpstr>Example Using Output Parameters</vt:lpstr>
      <vt:lpstr>Arrays As Parameters: What is the size of the array?</vt:lpstr>
      <vt:lpstr>Arrays As Parameters, Approach 2: Use a sentinel element</vt:lpstr>
      <vt:lpstr>Array of Pointers: main() : argc, argv Character Address</vt:lpstr>
      <vt:lpstr>main() Command line arguments: argc, argv</vt:lpstr>
      <vt:lpstr>Process Memory Under Linux</vt:lpstr>
      <vt:lpstr>Returning a Pointer To a Local Variable (Dangling Pointer) </vt:lpstr>
      <vt:lpstr>Heap Memory "Leaks"</vt:lpstr>
      <vt:lpstr>More Dangling Pointers: Reusing "freed" memory</vt:lpstr>
      <vt:lpstr>Copying Structs</vt:lpstr>
      <vt:lpstr>Struct: Copy and Member Pointers</vt:lpstr>
      <vt:lpstr>Struct: Copy and Member Pointers --- "Deep Copy"</vt:lpstr>
      <vt:lpstr>Creating a Node &amp; Inserting it at the Front of the List</vt:lpstr>
      <vt:lpstr>Creating a Node &amp; Inserting it at the End of the List</vt:lpstr>
      <vt:lpstr>How to Access Memory?</vt:lpstr>
      <vt:lpstr>R (register) Type Data Processing: Machine Code</vt:lpstr>
      <vt:lpstr>Arm Register Summary</vt:lpstr>
      <vt:lpstr>Assembler Directives: .equ and .equiv</vt:lpstr>
      <vt:lpstr>Program Flow:  Simple If statement, No Else</vt:lpstr>
      <vt:lpstr>If with an Else Examples</vt:lpstr>
      <vt:lpstr>Program Flow – Short Circuit or Minimal Evaluation</vt:lpstr>
      <vt:lpstr>Program Flow – If statements &amp;&amp; compound tests - 2</vt:lpstr>
      <vt:lpstr>Program Flow – If statements || compound tests - 2</vt:lpstr>
      <vt:lpstr>Program Flow – Pre-test and Post-test Loop Guards</vt:lpstr>
      <vt:lpstr>Pre-Test Guards - While Loop</vt:lpstr>
      <vt:lpstr>Post-Test Guards – Do While Loop</vt:lpstr>
      <vt:lpstr>Program Flow – Counting (For) Loop</vt:lpstr>
      <vt:lpstr>Nested loops</vt:lpstr>
      <vt:lpstr>Bitwise Not (vs Boolean Not)</vt:lpstr>
      <vt:lpstr>Bitwise versus C Boolean Operators</vt:lpstr>
      <vt:lpstr>Bitwise Instructions</vt:lpstr>
      <vt:lpstr>The act (operation) of Masking</vt:lpstr>
      <vt:lpstr>Extracting (Isolate) a Field of Bits with a mask</vt:lpstr>
      <vt:lpstr>MOD %&lt;power of 2&gt;</vt:lpstr>
      <vt:lpstr>Flipping bits: bit toggle Used in PA8</vt:lpstr>
      <vt:lpstr>Extracting/Isolating  Unsigned Bitfields</vt:lpstr>
      <vt:lpstr>Inserting Bitfields – Inserting Source Field into Destination Field</vt:lpstr>
      <vt:lpstr>Loading and Storing: Variations List</vt:lpstr>
      <vt:lpstr>Loading 32-bit Registers From Memory Variables &lt; 32-Bits Wide</vt:lpstr>
      <vt:lpstr>Storing 32-bit Registers To Memory 8-bit, 16-bit, 32-bit</vt:lpstr>
      <vt:lpstr>Array addressing with ldr/str</vt:lpstr>
      <vt:lpstr>ldr/str practice - 2</vt:lpstr>
      <vt:lpstr>Preview: Return Value and Passing Parameters to Functions (Four parameters or less)</vt:lpstr>
      <vt:lpstr>Using the literal table to fix:  Error: invalid constant (3ff) after fixup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2988</cp:revision>
  <cp:lastPrinted>2022-11-10T18:36:43Z</cp:lastPrinted>
  <dcterms:created xsi:type="dcterms:W3CDTF">2018-10-05T16:35:28Z</dcterms:created>
  <dcterms:modified xsi:type="dcterms:W3CDTF">2022-12-06T03:20:33Z</dcterms:modified>
  <cp:category/>
</cp:coreProperties>
</file>